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1" r:id="rId2"/>
    <p:sldId id="322" r:id="rId3"/>
    <p:sldId id="327" r:id="rId4"/>
    <p:sldId id="328" r:id="rId5"/>
    <p:sldId id="325" r:id="rId6"/>
    <p:sldId id="323" r:id="rId7"/>
    <p:sldId id="324" r:id="rId8"/>
    <p:sldId id="329" r:id="rId9"/>
    <p:sldId id="330" r:id="rId10"/>
    <p:sldId id="331" r:id="rId11"/>
    <p:sldId id="332" r:id="rId12"/>
    <p:sldId id="333" r:id="rId13"/>
    <p:sldId id="334" r:id="rId14"/>
    <p:sldId id="256" r:id="rId15"/>
    <p:sldId id="292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8" r:id="rId26"/>
    <p:sldId id="310" r:id="rId27"/>
    <p:sldId id="311" r:id="rId28"/>
    <p:sldId id="312" r:id="rId29"/>
    <p:sldId id="313" r:id="rId30"/>
    <p:sldId id="314" r:id="rId31"/>
    <p:sldId id="315" r:id="rId32"/>
    <p:sldId id="304" r:id="rId33"/>
    <p:sldId id="316" r:id="rId34"/>
    <p:sldId id="317" r:id="rId35"/>
    <p:sldId id="318" r:id="rId36"/>
    <p:sldId id="319" r:id="rId37"/>
    <p:sldId id="320" r:id="rId38"/>
    <p:sldId id="309" r:id="rId39"/>
    <p:sldId id="3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8" autoAdjust="0"/>
    <p:restoredTop sz="97239" autoAdjust="0"/>
  </p:normalViewPr>
  <p:slideViewPr>
    <p:cSldViewPr snapToGrid="0" snapToObjects="1">
      <p:cViewPr>
        <p:scale>
          <a:sx n="90" d="100"/>
          <a:sy n="90" d="100"/>
        </p:scale>
        <p:origin x="-42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1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0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20002-A7E6-DF4F-A3AF-010F34A88F3B}" type="datetimeFigureOut">
              <a:rPr lang="en-US" smtClean="0"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457450"/>
          </a:xfrm>
        </p:spPr>
        <p:txBody>
          <a:bodyPr>
            <a:normAutofit/>
          </a:bodyPr>
          <a:lstStyle/>
          <a:p>
            <a:r>
              <a:rPr lang="en-US" dirty="0" err="1" smtClean="0"/>
              <a:t>CrypTool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WEP Crack with Cain</a:t>
            </a:r>
            <a:br>
              <a:rPr lang="en-US" dirty="0" smtClean="0"/>
            </a:br>
            <a:r>
              <a:rPr lang="en-US" dirty="0" smtClean="0"/>
              <a:t>The Breach that Wasn't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PacITPros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Aug 7,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59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Encrypted with </a:t>
            </a:r>
            <a:r>
              <a:rPr lang="en-US" dirty="0" smtClean="0"/>
              <a:t>RSA-512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8657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RSA suffers </a:t>
            </a:r>
            <a:r>
              <a:rPr lang="en-US" dirty="0"/>
              <a:t>from a problem similar to ECB, unless "padding" or "armoring" is </a:t>
            </a:r>
            <a:r>
              <a:rPr lang="en-US" dirty="0" smtClean="0"/>
              <a:t>used</a:t>
            </a:r>
          </a:p>
          <a:p>
            <a:r>
              <a:rPr lang="en-US" dirty="0"/>
              <a:t>http://</a:t>
            </a:r>
            <a:r>
              <a:rPr lang="en-US" dirty="0" err="1"/>
              <a:t>rdist.root.org</a:t>
            </a:r>
            <a:r>
              <a:rPr lang="en-US" dirty="0"/>
              <a:t>/2009/10/06/why-</a:t>
            </a:r>
            <a:r>
              <a:rPr lang="en-US" dirty="0" err="1"/>
              <a:t>rsa</a:t>
            </a:r>
            <a:r>
              <a:rPr lang="en-US" dirty="0"/>
              <a:t>-encryption-padding-is-critical/</a:t>
            </a:r>
          </a:p>
        </p:txBody>
      </p:sp>
      <p:pic>
        <p:nvPicPr>
          <p:cNvPr id="6" name="Picture 5" descr="818-R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31" y="1749777"/>
            <a:ext cx="3813813" cy="42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7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WEP Crack with Cain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You need an </a:t>
            </a:r>
            <a:r>
              <a:rPr lang="en-US" dirty="0" err="1" smtClean="0">
                <a:solidFill>
                  <a:srgbClr val="000000"/>
                </a:solidFill>
              </a:rPr>
              <a:t>AirPCap</a:t>
            </a:r>
            <a:r>
              <a:rPr lang="en-US" dirty="0" smtClean="0">
                <a:solidFill>
                  <a:srgbClr val="000000"/>
                </a:solidFill>
              </a:rPr>
              <a:t> Wi-Fi card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3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Cain from </a:t>
            </a:r>
            <a:r>
              <a:rPr lang="en-US" dirty="0" err="1"/>
              <a:t>www.oxid.it</a:t>
            </a:r>
            <a:r>
              <a:rPr lang="en-US" dirty="0"/>
              <a:t>/</a:t>
            </a:r>
            <a:r>
              <a:rPr lang="en-US" dirty="0" err="1"/>
              <a:t>cain.html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805-Cain-AirPC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2" b="23868"/>
          <a:stretch/>
        </p:blipFill>
        <p:spPr>
          <a:xfrm>
            <a:off x="1010356" y="1417638"/>
            <a:ext cx="7676444" cy="522111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07011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samsclass.info</a:t>
            </a:r>
            <a:r>
              <a:rPr lang="en-US" dirty="0"/>
              <a:t>/seminars/</a:t>
            </a:r>
            <a:r>
              <a:rPr lang="en-US" dirty="0" err="1"/>
              <a:t>pacitpros-</a:t>
            </a:r>
            <a:r>
              <a:rPr lang="en-US" dirty="0" err="1" smtClean="0"/>
              <a:t>encryption.html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0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Breach that Wasn't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6400800" cy="1363133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Defcon</a:t>
            </a:r>
            <a:r>
              <a:rPr lang="en-US" dirty="0" smtClean="0">
                <a:solidFill>
                  <a:schemeClr val="tx1"/>
                </a:solidFill>
              </a:rPr>
              <a:t> 20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July 28,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7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804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71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35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82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CrypTool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for security </a:t>
            </a:r>
            <a:r>
              <a:rPr lang="en-US" dirty="0"/>
              <a:t>awareness trainings within Deutsche </a:t>
            </a:r>
            <a:r>
              <a:rPr lang="en-US" dirty="0" smtClean="0"/>
              <a:t>Bank</a:t>
            </a:r>
          </a:p>
          <a:p>
            <a:r>
              <a:rPr lang="en-US" dirty="0" smtClean="0"/>
              <a:t>A great </a:t>
            </a:r>
            <a:r>
              <a:rPr lang="en-US" dirty="0"/>
              <a:t>learning tool, making it easy to apply many encryption techniques, both old and modern.</a:t>
            </a:r>
          </a:p>
          <a:p>
            <a:r>
              <a:rPr lang="en-US" dirty="0"/>
              <a:t>It comes in both a full-featured download and a more limited online </a:t>
            </a:r>
            <a:r>
              <a:rPr lang="en-US" dirty="0" smtClean="0"/>
              <a:t>version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www.cryptool.org</a:t>
            </a:r>
            <a:r>
              <a:rPr lang="en-US" dirty="0"/>
              <a:t>/en/download-ct1-en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84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250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570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536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269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/>
              <a:t>Outside attacks</a:t>
            </a:r>
            <a:br>
              <a:rPr lang="en-US"/>
            </a:br>
            <a:r>
              <a:rPr lang="en-US"/>
              <a:t>Insider threat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042498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76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94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2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089266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7839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ECB Mode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486400"/>
            <a:ext cx="8077200" cy="762000"/>
          </a:xfrm>
        </p:spPr>
        <p:txBody>
          <a:bodyPr/>
          <a:lstStyle/>
          <a:p>
            <a:r>
              <a:rPr lang="en-US"/>
              <a:t>Images from NIST (link Ch 5d)</a:t>
            </a:r>
          </a:p>
        </p:txBody>
      </p:sp>
      <p:pic>
        <p:nvPicPr>
          <p:cNvPr id="538629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648075" cy="32480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8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32543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653588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96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Letter to Trustees &amp; Published in Newspaper</a:t>
            </a:r>
            <a:endParaRPr lang="en-US" dirty="0"/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02404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69099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Falsified Breach in 2011</a:t>
            </a:r>
            <a:endParaRPr lang="en-US" dirty="0"/>
          </a:p>
        </p:txBody>
      </p:sp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092289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False at the Time</a:t>
            </a:r>
            <a:endParaRPr lang="en-US" dirty="0"/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23969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Cyber-Bullying</a:t>
            </a:r>
            <a:endParaRPr lang="en-US" dirty="0"/>
          </a:p>
        </p:txBody>
      </p:sp>
      <p:pic>
        <p:nvPicPr>
          <p:cNvPr id="4" name="Picture 3" descr="Screen Shot 2012-07-27 at 6.2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4" y="1417638"/>
            <a:ext cx="7340600" cy="32385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5" y="2934581"/>
            <a:ext cx="3060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5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501696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5 at 6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" y="267406"/>
            <a:ext cx="5682545" cy="26484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2-07-25 at 6.2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4" y="3197559"/>
            <a:ext cx="8112054" cy="3039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872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Block Cipher: Cipher-block </a:t>
            </a:r>
            <a:br>
              <a:rPr lang="en-US"/>
            </a:br>
            <a:r>
              <a:rPr lang="en-US"/>
              <a:t>Chaining (CBC)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Ciphertext output from each encrypted plaintext block is used in the encryption for the next block</a:t>
            </a:r>
          </a:p>
          <a:p>
            <a:pPr lvl="1"/>
            <a:r>
              <a:rPr lang="en-US"/>
              <a:t>First block encrypted with IV </a:t>
            </a:r>
            <a:br>
              <a:rPr lang="en-US"/>
            </a:br>
            <a:r>
              <a:rPr lang="en-US"/>
              <a:t>(initialization vector)</a:t>
            </a:r>
          </a:p>
          <a:p>
            <a:pPr lvl="1"/>
            <a:endParaRPr lang="en-US"/>
          </a:p>
        </p:txBody>
      </p:sp>
      <p:pic>
        <p:nvPicPr>
          <p:cNvPr id="529412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14800"/>
            <a:ext cx="5334000" cy="2517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Cipher-Block Chaining </a:t>
            </a:r>
            <a:r>
              <a:rPr lang="en-US" dirty="0" smtClean="0"/>
              <a:t>v.</a:t>
            </a:r>
            <a:br>
              <a:rPr lang="en-US" dirty="0" smtClean="0"/>
            </a:br>
            <a:r>
              <a:rPr lang="en-US" dirty="0" smtClean="0"/>
              <a:t>Electronic Code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first 8 bytes are the same, but after that they differ because the nonce </a:t>
            </a:r>
            <a:r>
              <a:rPr lang="en-US" dirty="0" smtClean="0"/>
              <a:t>changes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		CBC								ECB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2-C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990"/>
            <a:ext cx="9144000" cy="44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ECB and Repeated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1-DES-E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264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4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CBC and Repeated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2-DES-CB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9356"/>
            <a:ext cx="80264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5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305-or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07" y="2031999"/>
            <a:ext cx="3381582" cy="37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7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Encrypted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	ECB								CBC</a:t>
            </a:r>
            <a:endParaRPr lang="en-US" dirty="0"/>
          </a:p>
        </p:txBody>
      </p:sp>
      <p:pic>
        <p:nvPicPr>
          <p:cNvPr id="6" name="Picture 5" descr="811-ECB-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8" y="2387314"/>
            <a:ext cx="3295532" cy="3920356"/>
          </a:xfrm>
          <a:prstGeom prst="rect">
            <a:avLst/>
          </a:prstGeom>
        </p:spPr>
      </p:pic>
      <p:pic>
        <p:nvPicPr>
          <p:cNvPr id="9" name="Picture 8" descr="812-CBC-resu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36" y="2387313"/>
            <a:ext cx="3326864" cy="39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44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400</Words>
  <Application>Microsoft Macintosh PowerPoint</Application>
  <PresentationFormat>On-screen Show (4:3)</PresentationFormat>
  <Paragraphs>56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CrypTool WEP Crack with Cain The Breach that Wasn't</vt:lpstr>
      <vt:lpstr>CrypTool</vt:lpstr>
      <vt:lpstr>ECB Mode</vt:lpstr>
      <vt:lpstr>Block Cipher: Cipher-block  Chaining (CBC)</vt:lpstr>
      <vt:lpstr>Cipher-Block Chaining v. Electronic Code Book</vt:lpstr>
      <vt:lpstr>ECB and Repeated Blocks</vt:lpstr>
      <vt:lpstr>CBC and Repeated Blocks</vt:lpstr>
      <vt:lpstr>Original Image</vt:lpstr>
      <vt:lpstr>Encrypted Image</vt:lpstr>
      <vt:lpstr>Encrypted with RSA-512</vt:lpstr>
      <vt:lpstr>WEP Crack with Cain</vt:lpstr>
      <vt:lpstr>Cain from www.oxid.it/cain.html</vt:lpstr>
      <vt:lpstr>Crypto Notes</vt:lpstr>
      <vt:lpstr>The Breach that Wasn't</vt:lpstr>
      <vt:lpstr>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attacks Insider threat  Deluded Insider Threat</vt:lpstr>
      <vt:lpstr>Security at CCSF</vt:lpstr>
      <vt:lpstr>Security Audits</vt:lpstr>
      <vt:lpstr>Evidence for these "Viruses"</vt:lpstr>
      <vt:lpstr>PowerPoint Presentation</vt:lpstr>
      <vt:lpstr>PowerPoint Presentation</vt:lpstr>
      <vt:lpstr>PowerPoint Presentation</vt:lpstr>
      <vt:lpstr>The List</vt:lpstr>
      <vt:lpstr>PowerPoint Presentation</vt:lpstr>
      <vt:lpstr>Letter to Trustees &amp; Published in Newspaper</vt:lpstr>
      <vt:lpstr>PowerPoint Presentation</vt:lpstr>
      <vt:lpstr>Falsified Breach in 2011</vt:lpstr>
      <vt:lpstr>Proven False at the Time</vt:lpstr>
      <vt:lpstr>Cyber-Bullying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Whitehat Vigilante</dc:title>
  <dc:creator>Sam Bowne</dc:creator>
  <cp:lastModifiedBy>Sam Bowne</cp:lastModifiedBy>
  <cp:revision>36</cp:revision>
  <dcterms:created xsi:type="dcterms:W3CDTF">2011-12-08T14:06:53Z</dcterms:created>
  <dcterms:modified xsi:type="dcterms:W3CDTF">2012-08-07T15:33:52Z</dcterms:modified>
</cp:coreProperties>
</file>