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6"/>
  </p:notesMasterIdLst>
  <p:handoutMasterIdLst>
    <p:handoutMasterId r:id="rId67"/>
  </p:handoutMasterIdLst>
  <p:sldIdLst>
    <p:sldId id="256" r:id="rId2"/>
    <p:sldId id="409" r:id="rId3"/>
    <p:sldId id="410" r:id="rId4"/>
    <p:sldId id="428" r:id="rId5"/>
    <p:sldId id="379" r:id="rId6"/>
    <p:sldId id="380" r:id="rId7"/>
    <p:sldId id="383" r:id="rId8"/>
    <p:sldId id="384" r:id="rId9"/>
    <p:sldId id="385" r:id="rId10"/>
    <p:sldId id="386" r:id="rId11"/>
    <p:sldId id="387" r:id="rId12"/>
    <p:sldId id="430" r:id="rId13"/>
    <p:sldId id="429" r:id="rId14"/>
    <p:sldId id="433" r:id="rId15"/>
    <p:sldId id="431" r:id="rId16"/>
    <p:sldId id="434" r:id="rId17"/>
    <p:sldId id="435" r:id="rId18"/>
    <p:sldId id="436" r:id="rId19"/>
    <p:sldId id="437" r:id="rId20"/>
    <p:sldId id="438" r:id="rId21"/>
    <p:sldId id="439" r:id="rId22"/>
    <p:sldId id="440" r:id="rId23"/>
    <p:sldId id="441" r:id="rId24"/>
    <p:sldId id="443" r:id="rId25"/>
    <p:sldId id="444" r:id="rId26"/>
    <p:sldId id="445" r:id="rId27"/>
    <p:sldId id="420" r:id="rId28"/>
    <p:sldId id="411" r:id="rId29"/>
    <p:sldId id="426" r:id="rId30"/>
    <p:sldId id="427" r:id="rId31"/>
    <p:sldId id="414" r:id="rId32"/>
    <p:sldId id="415" r:id="rId33"/>
    <p:sldId id="416" r:id="rId34"/>
    <p:sldId id="413" r:id="rId35"/>
    <p:sldId id="417" r:id="rId36"/>
    <p:sldId id="418" r:id="rId37"/>
    <p:sldId id="419" r:id="rId38"/>
    <p:sldId id="446" r:id="rId39"/>
    <p:sldId id="447" r:id="rId40"/>
    <p:sldId id="464" r:id="rId41"/>
    <p:sldId id="465" r:id="rId42"/>
    <p:sldId id="466" r:id="rId43"/>
    <p:sldId id="467" r:id="rId44"/>
    <p:sldId id="468" r:id="rId45"/>
    <p:sldId id="469" r:id="rId46"/>
    <p:sldId id="470" r:id="rId47"/>
    <p:sldId id="471" r:id="rId48"/>
    <p:sldId id="472" r:id="rId49"/>
    <p:sldId id="448" r:id="rId50"/>
    <p:sldId id="449" r:id="rId51"/>
    <p:sldId id="450" r:id="rId52"/>
    <p:sldId id="451" r:id="rId53"/>
    <p:sldId id="452" r:id="rId54"/>
    <p:sldId id="453" r:id="rId55"/>
    <p:sldId id="454" r:id="rId56"/>
    <p:sldId id="455" r:id="rId57"/>
    <p:sldId id="456" r:id="rId58"/>
    <p:sldId id="457" r:id="rId59"/>
    <p:sldId id="458" r:id="rId60"/>
    <p:sldId id="459" r:id="rId61"/>
    <p:sldId id="460" r:id="rId62"/>
    <p:sldId id="461" r:id="rId63"/>
    <p:sldId id="462" r:id="rId64"/>
    <p:sldId id="463" r:id="rId6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78" autoAdjust="0"/>
    <p:restoredTop sz="95439" autoAdjust="0"/>
  </p:normalViewPr>
  <p:slideViewPr>
    <p:cSldViewPr snapToGrid="0" snapToObjects="1">
      <p:cViewPr varScale="1">
        <p:scale>
          <a:sx n="97" d="100"/>
          <a:sy n="97" d="100"/>
        </p:scale>
        <p:origin x="512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notesMaster" Target="notesMasters/notesMaster1.xml"/><Relationship Id="rId67" Type="http://schemas.openxmlformats.org/officeDocument/2006/relationships/handoutMaster" Target="handoutMasters/handoutMaster1.xml"/><Relationship Id="rId68" Type="http://schemas.openxmlformats.org/officeDocument/2006/relationships/presProps" Target="presProps.xml"/><Relationship Id="rId69" Type="http://schemas.openxmlformats.org/officeDocument/2006/relationships/viewProps" Target="viewProp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heme" Target="theme/theme1.xml"/><Relationship Id="rId7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0EA329-CAC1-D148-B1AF-CF11567CEC2C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E499-EFD9-0044-BD21-78C5DDDAF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2512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AE2C9B-1441-2748-8921-E73D86795D17}" type="datetimeFigureOut">
              <a:rPr lang="en-US" smtClean="0"/>
              <a:t>7/21/16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68DF9-695B-B045-8B42-3D871E133F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50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08E481-6AF5-3741-9328-1E9C66EAA9EA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5D4E45-03AC-994E-B79F-5E98C07658A2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E361D8-3ED7-894F-ADDC-8B79DB2A65F2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259104" cy="26789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09607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DF51E3-555C-1649-977E-1BEFFE43D71F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CF7D1A4-556B-AA4E-80DC-CDD24AED6FD2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C7CB56B-2D93-C74A-978C-C0FAD66A37C5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127979-4B97-4B48-AB1E-6BA42D010A0E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562161-DB00-A545-AC92-E6D5B0BC5BDB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5C7604-F7F6-4840-8D7F-BD0970E5BC43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60A631B-29D2-EC4B-8257-44036BF84794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9A9CEE4-24A4-9447-9050-386E98A2EE0F}" type="datetime1">
              <a:rPr lang="en-US" smtClean="0"/>
              <a:t>7/21/16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1" y="6356350"/>
            <a:ext cx="822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 i="1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3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6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7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11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800" dirty="0" smtClean="0"/>
              <a:t>When Vulnerability Disclosure Gets Ugly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45000"/>
            <a:ext cx="6400800" cy="1038578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Sam Bowne &amp; Alex Muentz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July 22, 2016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70931"/>
            <a:ext cx="75438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55818"/>
            <a:ext cx="8229600" cy="2870345"/>
          </a:xfrm>
        </p:spPr>
        <p:txBody>
          <a:bodyPr/>
          <a:lstStyle/>
          <a:p>
            <a:r>
              <a:rPr lang="en-US" dirty="0" smtClean="0"/>
              <a:t>UCSC cleaned their server</a:t>
            </a:r>
          </a:p>
          <a:p>
            <a:r>
              <a:rPr lang="en-US" dirty="0" smtClean="0"/>
              <a:t>Re-infected a week later</a:t>
            </a:r>
          </a:p>
          <a:p>
            <a:r>
              <a:rPr lang="en-US" dirty="0" smtClean="0"/>
              <a:t>NEED ROOT CAUSE ANALYSIS</a:t>
            </a:r>
            <a:endParaRPr lang="en-US" dirty="0"/>
          </a:p>
        </p:txBody>
      </p:sp>
      <p:pic>
        <p:nvPicPr>
          <p:cNvPr id="4" name="Picture 3" descr="Screen Shot 2014-07-19 at 11.4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6"/>
            <a:ext cx="8523111" cy="24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smtClean="0"/>
              <a:t>samsclass.info/125/proj11/subtle-infect.htm#19more</a:t>
            </a:r>
          </a:p>
          <a:p>
            <a:r>
              <a:rPr lang="en-US" dirty="0" smtClean="0"/>
              <a:t>70 more infected schools notified in May 2016</a:t>
            </a:r>
          </a:p>
          <a:p>
            <a:pPr lvl="1"/>
            <a:r>
              <a:rPr lang="en-US" dirty="0"/>
              <a:t>https://samsclass.info/125/proj11/hacked-schools-2016.htm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16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App Vulns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669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OWASP Top Ten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5" y="1719469"/>
            <a:ext cx="7166832" cy="4525963"/>
          </a:xfrm>
        </p:spPr>
      </p:pic>
    </p:spTree>
    <p:extLst>
      <p:ext uri="{BB962C8B-B14F-4D97-AF65-F5344CB8AC3E}">
        <p14:creationId xmlns:p14="http://schemas.microsoft.com/office/powerpoint/2010/main" val="1816263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620"/>
            <a:ext cx="8229600" cy="785536"/>
          </a:xfrm>
        </p:spPr>
        <p:txBody>
          <a:bodyPr/>
          <a:lstStyle/>
          <a:p>
            <a:r>
              <a:rPr lang="en-US" dirty="0" smtClean="0"/>
              <a:t>M10: Code Modification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67419"/>
            <a:ext cx="3294574" cy="452596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238" y="1087469"/>
            <a:ext cx="4202906" cy="44858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0" y="6188765"/>
            <a:ext cx="6347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vulnerable; green =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28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M10: Code Modification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963" y="1600200"/>
            <a:ext cx="4996073" cy="4525963"/>
          </a:xfrm>
        </p:spPr>
      </p:pic>
    </p:spTree>
    <p:extLst>
      <p:ext uri="{BB962C8B-B14F-4D97-AF65-F5344CB8AC3E}">
        <p14:creationId xmlns:p14="http://schemas.microsoft.com/office/powerpoint/2010/main" val="120022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Medical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3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63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CERT found 265 Vulnerable Medical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5-23 at 12.46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46" y="1600199"/>
            <a:ext cx="6821366" cy="452596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389629" y="4690729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437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HIPAA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HIPA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10" y="1865946"/>
            <a:ext cx="8281289" cy="195739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7593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7494"/>
          </a:xfrm>
        </p:spPr>
        <p:txBody>
          <a:bodyPr/>
          <a:lstStyle/>
          <a:p>
            <a:r>
              <a:rPr lang="en-US" dirty="0" smtClean="0"/>
              <a:t>My Repeat of CERT Tests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5-23 at 12.48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33" y="1399462"/>
            <a:ext cx="6280989" cy="4956888"/>
          </a:xfrm>
          <a:prstGeom prst="rect">
            <a:avLst/>
          </a:prstGeom>
          <a:ln>
            <a:solidFill>
              <a:srgbClr val="4F81BD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46216" y="3278312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46216" y="2743940"/>
            <a:ext cx="842317" cy="0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9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Vulnerability Disclosures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7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GenieMD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5-23 at 1.17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98899"/>
            <a:ext cx="3585922" cy="3073648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5-23 at 1.18.0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911" y="1198899"/>
            <a:ext cx="4693914" cy="492726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9402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8"/>
            <a:ext cx="8229600" cy="774957"/>
          </a:xfrm>
        </p:spPr>
        <p:txBody>
          <a:bodyPr/>
          <a:lstStyle/>
          <a:p>
            <a:r>
              <a:rPr lang="en-US" dirty="0" smtClean="0"/>
              <a:t>LowestMed corporate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Screen Shot 2015-05-23 at 12.54.4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199"/>
            <a:ext cx="4722356" cy="4525963"/>
          </a:xfrm>
          <a:prstGeom prst="rect">
            <a:avLst/>
          </a:prstGeom>
        </p:spPr>
      </p:pic>
      <p:pic>
        <p:nvPicPr>
          <p:cNvPr id="8" name="Picture 7" descr="Screen Shot 2015-05-23 at 12.55.1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556"/>
          <a:stretch/>
        </p:blipFill>
        <p:spPr>
          <a:xfrm>
            <a:off x="5376404" y="931862"/>
            <a:ext cx="2515458" cy="51943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0727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LowestMed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Phone call to President of CCSF threatening a lawsuit</a:t>
            </a:r>
          </a:p>
          <a:p>
            <a:r>
              <a:rPr lang="en-US" dirty="0" smtClean="0"/>
              <a:t>After I contacted their lawyer, he told me that there is no PII in the app beyond this point, so it is not a covered entity under HIPAA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830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Broken SSL</a:t>
            </a:r>
            <a:br>
              <a:rPr lang="en-US" dirty="0" smtClean="0"/>
            </a:br>
            <a:r>
              <a:rPr lang="en-US" dirty="0" smtClean="0"/>
              <a:t>Testing New Apps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Slides and projects at samsclass.info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2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Blue Cross Blue Shield of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cnc2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2898862" cy="4844296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bcnc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5" y="1417638"/>
            <a:ext cx="2959343" cy="487846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158014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Leaked Blue Cross Credentials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0576" y="1600200"/>
            <a:ext cx="4786224" cy="4525963"/>
          </a:xfrm>
        </p:spPr>
        <p:txBody>
          <a:bodyPr/>
          <a:lstStyle/>
          <a:p>
            <a:r>
              <a:rPr lang="en-US" dirty="0" smtClean="0"/>
              <a:t>Also leaked Facebook, Twitter, and YouTube credentials</a:t>
            </a:r>
            <a:endParaRPr lang="en-US" dirty="0"/>
          </a:p>
        </p:txBody>
      </p:sp>
      <p:pic>
        <p:nvPicPr>
          <p:cNvPr id="5" name="Picture 4" descr="bcnc2-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71624"/>
            <a:ext cx="2868658" cy="478472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06097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12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Fixed in Two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616" y="1600200"/>
            <a:ext cx="4799183" cy="4525963"/>
          </a:xfrm>
        </p:spPr>
        <p:txBody>
          <a:bodyPr/>
          <a:lstStyle/>
          <a:p>
            <a:r>
              <a:rPr lang="en-US" dirty="0" smtClean="0"/>
              <a:t>New version refuses to use invalid SSL certificates</a:t>
            </a:r>
            <a:endParaRPr lang="en-US" dirty="0"/>
          </a:p>
        </p:txBody>
      </p:sp>
      <p:pic>
        <p:nvPicPr>
          <p:cNvPr id="5" name="Picture 4" descr="bcnc-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83" y="1377254"/>
            <a:ext cx="2982921" cy="497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345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HIPAA Violation at LSU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34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FTP Server with Medical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IPAA2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82" y="1801772"/>
            <a:ext cx="7781636" cy="455457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7086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notified them on June 17, 2014</a:t>
            </a:r>
          </a:p>
          <a:p>
            <a:r>
              <a:rPr lang="en-US" dirty="0" smtClean="0"/>
              <a:t>No reply, but server was down 4 hours later</a:t>
            </a:r>
          </a:p>
          <a:p>
            <a:r>
              <a:rPr lang="en-US" dirty="0" smtClean="0"/>
              <a:t>Then on Aug. 28...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33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Websmart, Inc. and 100,000 Vulnerable Websites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ebsmart-1015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24" y="1725247"/>
            <a:ext cx="7409764" cy="463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Reaction</a:t>
            </a:r>
            <a:endParaRPr lang="en-US" dirty="0"/>
          </a:p>
        </p:txBody>
      </p:sp>
      <p:pic>
        <p:nvPicPr>
          <p:cNvPr id="6" name="Picture 5" descr="Screen Shot 2014-10-25 at 10.34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0" y="1627089"/>
            <a:ext cx="8458200" cy="3873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8915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Poffenbarger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800" dirty="0"/>
          </a:p>
        </p:txBody>
      </p:sp>
      <p:pic>
        <p:nvPicPr>
          <p:cNvPr id="5" name="Picture 4" descr="Screen Shot 2014-10-24 at 7.38.5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1" y="1696733"/>
            <a:ext cx="8650161" cy="465961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650859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Poffenbarger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I encourage you to promptly investigate after publicly denouncing any such behaviors, as I would not expect an institution to accept, endorse, or tolerate any such actions</a:t>
            </a:r>
            <a:r>
              <a:rPr lang="en-US" dirty="0" smtClean="0"/>
              <a:t>.</a:t>
            </a:r>
          </a:p>
          <a:p>
            <a:r>
              <a:rPr lang="en-US" dirty="0"/>
              <a:t> I would have to wonder how this would affect the moral judgment of your graduating students entering the workforce.</a:t>
            </a:r>
          </a:p>
        </p:txBody>
      </p:sp>
    </p:spTree>
    <p:extLst>
      <p:ext uri="{BB962C8B-B14F-4D97-AF65-F5344CB8AC3E}">
        <p14:creationId xmlns:p14="http://schemas.microsoft.com/office/powerpoint/2010/main" val="14572593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onway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1" b="37290"/>
          <a:stretch/>
        </p:blipFill>
        <p:spPr>
          <a:xfrm>
            <a:off x="457201" y="1025531"/>
            <a:ext cx="8229599" cy="50370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380445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LSU Legal Notice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4-10-24 at 7.33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7"/>
          <a:stretch/>
        </p:blipFill>
        <p:spPr>
          <a:xfrm>
            <a:off x="122899" y="1754644"/>
            <a:ext cx="8794080" cy="36423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85569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Protested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To the reporter</a:t>
            </a:r>
          </a:p>
          <a:p>
            <a:pPr lvl="1"/>
            <a:r>
              <a:rPr lang="en-US" dirty="0" smtClean="0"/>
              <a:t>To the CEO of his newspaper</a:t>
            </a:r>
          </a:p>
          <a:p>
            <a:pPr lvl="1"/>
            <a:r>
              <a:rPr lang="en-US" dirty="0" smtClean="0"/>
              <a:t>To the Feds, against LSU, for HIPAA whistleblower retaliation</a:t>
            </a:r>
          </a:p>
          <a:p>
            <a:r>
              <a:rPr lang="en-US" dirty="0" smtClean="0"/>
              <a:t>After a few days, it was clear that none of this was going to do any good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220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Believed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My actions were 100% lawful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Newspapers can't just publish complete lies and get away with it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 enjoyed HIPAA whistleblower protection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I'm in real trouble now, time to call a lawyer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8484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 2: Alex Muentz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395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am I 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am I?</a:t>
            </a:r>
          </a:p>
          <a:p>
            <a:pPr lvl="1"/>
            <a:r>
              <a:rPr lang="en-US" dirty="0" smtClean="0"/>
              <a:t>Teller of good stories</a:t>
            </a:r>
          </a:p>
          <a:p>
            <a:pPr lvl="1"/>
            <a:r>
              <a:rPr lang="en-US" dirty="0" smtClean="0"/>
              <a:t>Law-talking-guy</a:t>
            </a:r>
            <a:endParaRPr lang="en-US" dirty="0"/>
          </a:p>
          <a:p>
            <a:r>
              <a:rPr lang="en-US" dirty="0" smtClean="0"/>
              <a:t>A lawyer has to think strategically about pressure and motivations</a:t>
            </a:r>
          </a:p>
        </p:txBody>
      </p:sp>
    </p:spTree>
    <p:extLst>
      <p:ext uri="{BB962C8B-B14F-4D97-AF65-F5344CB8AC3E}">
        <p14:creationId xmlns:p14="http://schemas.microsoft.com/office/powerpoint/2010/main" val="83230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how I see the story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 informs UH Conway</a:t>
            </a:r>
          </a:p>
          <a:p>
            <a:r>
              <a:rPr lang="en-US" dirty="0" smtClean="0"/>
              <a:t>UH Conway’s compliance consultant informs local news</a:t>
            </a:r>
          </a:p>
          <a:p>
            <a:pPr lvl="1"/>
            <a:r>
              <a:rPr lang="en-US" dirty="0" smtClean="0"/>
              <a:t>Generalist outlet, so details simplified and incorrect</a:t>
            </a:r>
          </a:p>
          <a:p>
            <a:pPr lvl="1"/>
            <a:r>
              <a:rPr lang="en-US" dirty="0" smtClean="0"/>
              <a:t>But who cares, right? Anybody who cares can tell the difference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48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notified vendor and some customers</a:t>
            </a:r>
          </a:p>
          <a:p>
            <a:r>
              <a:rPr lang="en-US" dirty="0" smtClean="0"/>
              <a:t>Customers ignored me</a:t>
            </a:r>
          </a:p>
          <a:p>
            <a:r>
              <a:rPr lang="en-US" dirty="0" smtClean="0"/>
              <a:t>Vendor demanded my silence, complained to CCSF, tried to get me fired</a:t>
            </a:r>
          </a:p>
          <a:p>
            <a:r>
              <a:rPr lang="en-US" dirty="0" smtClean="0"/>
              <a:t>Press ignored me</a:t>
            </a:r>
          </a:p>
          <a:p>
            <a:r>
              <a:rPr lang="en-US" dirty="0" smtClean="0"/>
              <a:t>My blog eventually pressured the vendor into admitting and fixing the problem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531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story continues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Infosec picks up the local story-</a:t>
            </a:r>
          </a:p>
          <a:p>
            <a:pPr lvl="1"/>
            <a:r>
              <a:rPr lang="en-US" dirty="0" smtClean="0"/>
              <a:t>Reads between the lines</a:t>
            </a:r>
          </a:p>
          <a:p>
            <a:pPr lvl="1"/>
            <a:r>
              <a:rPr lang="en-US" dirty="0" smtClean="0"/>
              <a:t>Clickbait title</a:t>
            </a:r>
          </a:p>
          <a:p>
            <a:r>
              <a:rPr lang="en-US" dirty="0" smtClean="0"/>
              <a:t>Now we care. People who can affect Sam are now reading (and reacting to) this.</a:t>
            </a:r>
          </a:p>
          <a:p>
            <a:pPr lvl="1"/>
            <a:r>
              <a:rPr lang="en-US" dirty="0" smtClean="0"/>
              <a:t>CISSP pearl clutching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6439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right way, the legal way and the way we did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right way-</a:t>
            </a:r>
          </a:p>
          <a:p>
            <a:pPr lvl="1"/>
            <a:r>
              <a:rPr lang="en-US" dirty="0" smtClean="0"/>
              <a:t>Appeal to the good and virtuous in people</a:t>
            </a:r>
          </a:p>
          <a:p>
            <a:pPr lvl="1"/>
            <a:r>
              <a:rPr lang="en-US" dirty="0" smtClean="0"/>
              <a:t>Yep.</a:t>
            </a:r>
          </a:p>
          <a:p>
            <a:r>
              <a:rPr lang="en-US" dirty="0" smtClean="0"/>
              <a:t>The legal way</a:t>
            </a:r>
          </a:p>
          <a:p>
            <a:pPr lvl="1"/>
            <a:r>
              <a:rPr lang="en-US" dirty="0" smtClean="0"/>
              <a:t>Threaten litigation</a:t>
            </a:r>
          </a:p>
          <a:p>
            <a:pPr lvl="2"/>
            <a:r>
              <a:rPr lang="en-US" dirty="0" smtClean="0"/>
              <a:t>Can get expensive </a:t>
            </a:r>
          </a:p>
          <a:p>
            <a:pPr lvl="2"/>
            <a:r>
              <a:rPr lang="en-US" dirty="0" smtClean="0"/>
              <a:t>Repeats and reinforces the inaccuracy</a:t>
            </a:r>
          </a:p>
        </p:txBody>
      </p:sp>
    </p:spTree>
    <p:extLst>
      <p:ext uri="{BB962C8B-B14F-4D97-AF65-F5344CB8AC3E}">
        <p14:creationId xmlns:p14="http://schemas.microsoft.com/office/powerpoint/2010/main" val="8851076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way we did it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Goal- suppress story or change narrative</a:t>
            </a:r>
          </a:p>
          <a:p>
            <a:r>
              <a:rPr lang="en-US" dirty="0" smtClean="0"/>
              <a:t>Can’t appeal to best in humanity to amend story</a:t>
            </a:r>
          </a:p>
          <a:p>
            <a:pPr lvl="1"/>
            <a:r>
              <a:rPr lang="en-US" dirty="0" smtClean="0"/>
              <a:t>Entrenched bureaucracy</a:t>
            </a:r>
          </a:p>
          <a:p>
            <a:pPr lvl="1"/>
            <a:r>
              <a:rPr lang="en-US" dirty="0" smtClean="0"/>
              <a:t>Busy journalists</a:t>
            </a:r>
          </a:p>
        </p:txBody>
      </p:sp>
    </p:spTree>
    <p:extLst>
      <p:ext uri="{BB962C8B-B14F-4D97-AF65-F5344CB8AC3E}">
        <p14:creationId xmlns:p14="http://schemas.microsoft.com/office/powerpoint/2010/main" val="3252017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Threats don’t work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Defamation </a:t>
            </a:r>
            <a:r>
              <a:rPr lang="en-US" dirty="0"/>
              <a:t>lawsuit == story is repeated (ad </a:t>
            </a:r>
            <a:r>
              <a:rPr lang="en-US" dirty="0" err="1"/>
              <a:t>nauseum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 the most underpaid flack becomes Woodward and/or Bernstein when freedom of press is implicated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281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did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important coverage is trade rag</a:t>
            </a:r>
          </a:p>
          <a:p>
            <a:pPr lvl="1"/>
            <a:r>
              <a:rPr lang="en-US" dirty="0" smtClean="0"/>
              <a:t>Trade rag has different motivations</a:t>
            </a:r>
          </a:p>
          <a:p>
            <a:pPr lvl="2"/>
            <a:r>
              <a:rPr lang="en-US" dirty="0" smtClean="0"/>
              <a:t>Depth and accuracy</a:t>
            </a:r>
          </a:p>
          <a:p>
            <a:pPr lvl="1"/>
            <a:r>
              <a:rPr lang="en-US" dirty="0" smtClean="0"/>
              <a:t>Exclusive with Sam is worthy chip</a:t>
            </a:r>
          </a:p>
          <a:p>
            <a:pPr lvl="2"/>
            <a:r>
              <a:rPr lang="en-US" dirty="0" smtClean="0"/>
              <a:t>Which is traded for links from original articles and corrections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721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Legal stuff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Defamation </a:t>
            </a:r>
          </a:p>
          <a:p>
            <a:pPr lvl="1"/>
            <a:r>
              <a:rPr lang="en-US" dirty="0" smtClean="0"/>
              <a:t>Slander (spoken), Libel (written)</a:t>
            </a:r>
          </a:p>
          <a:p>
            <a:pPr lvl="1"/>
            <a:r>
              <a:rPr lang="en-US" dirty="0" smtClean="0"/>
              <a:t>Publication (transmission to a third person) of untrue, negative statement which damages reputation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125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Untrue, negative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“Sam hacked the server in class”</a:t>
            </a:r>
          </a:p>
          <a:p>
            <a:r>
              <a:rPr lang="en-US" dirty="0" smtClean="0"/>
              <a:t>“Successfully accessed a server, affecting patient privacy”</a:t>
            </a:r>
          </a:p>
          <a:p>
            <a:endParaRPr lang="en-US" dirty="0"/>
          </a:p>
          <a:p>
            <a:r>
              <a:rPr lang="en-US" dirty="0" smtClean="0"/>
              <a:t>Not untrue, negative statements: “UH Conway stated that Sam hacked the server in class”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0685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Damage to reputation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Plaintiff (Sam) must either show economic harm</a:t>
            </a:r>
          </a:p>
          <a:p>
            <a:pPr lvl="1"/>
            <a:r>
              <a:rPr lang="en-US" dirty="0" smtClean="0"/>
              <a:t>Contracts or business lost because of statement</a:t>
            </a:r>
          </a:p>
          <a:p>
            <a:pPr lvl="2"/>
            <a:r>
              <a:rPr lang="en-US" dirty="0" smtClean="0"/>
              <a:t>Doesn’t have to be believed</a:t>
            </a:r>
          </a:p>
          <a:p>
            <a:r>
              <a:rPr lang="en-US" dirty="0" smtClean="0"/>
              <a:t>Per Se Defamation</a:t>
            </a:r>
          </a:p>
          <a:p>
            <a:pPr lvl="1"/>
            <a:r>
              <a:rPr lang="en-US" dirty="0" smtClean="0"/>
              <a:t>Accusation of crime</a:t>
            </a:r>
          </a:p>
          <a:p>
            <a:pPr lvl="1"/>
            <a:r>
              <a:rPr lang="en-US" dirty="0" smtClean="0"/>
              <a:t>Professional reputation</a:t>
            </a:r>
          </a:p>
          <a:p>
            <a:pPr lvl="1"/>
            <a:r>
              <a:rPr lang="en-US" dirty="0" smtClean="0"/>
              <a:t>Loathsome Disease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808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law cuts both ways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Sam obeying the law?</a:t>
            </a:r>
          </a:p>
          <a:p>
            <a:r>
              <a:rPr lang="en-US" dirty="0" smtClean="0"/>
              <a:t>18 USC 1030/CFAA</a:t>
            </a:r>
          </a:p>
          <a:p>
            <a:pPr lvl="1"/>
            <a:r>
              <a:rPr lang="en-US" dirty="0" smtClean="0"/>
              <a:t>Unauthorized/exceeding authorized access</a:t>
            </a:r>
          </a:p>
          <a:p>
            <a:pPr lvl="1"/>
            <a:r>
              <a:rPr lang="en-US" dirty="0" smtClean="0"/>
              <a:t>Networked computer</a:t>
            </a:r>
          </a:p>
          <a:p>
            <a:pPr lvl="1"/>
            <a:r>
              <a:rPr lang="en-US" smtClean="0"/>
              <a:t>Obtaining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024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892969" y="248162"/>
            <a:ext cx="7768200" cy="772256"/>
          </a:xfrm>
          <a:prstGeom prst="rect">
            <a:avLst/>
          </a:prstGeom>
        </p:spPr>
        <p:txBody>
          <a:bodyPr/>
          <a:lstStyle/>
          <a:p>
            <a:r>
              <a:rPr/>
              <a:t>Bitcoin </a:t>
            </a:r>
            <a:r>
              <a:rPr lang="en-US" smtClean="0"/>
              <a:t>&amp; </a:t>
            </a:r>
            <a:r>
              <a:rPr smtClean="0"/>
              <a:t>Blockchains</a:t>
            </a:r>
            <a:endParaRPr dirty="0"/>
          </a:p>
        </p:txBody>
      </p:sp>
      <p:pic>
        <p:nvPicPr>
          <p:cNvPr id="121" name="Screen Shot 2016-06-24 at 6.37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53739" y="1409020"/>
            <a:ext cx="3031954" cy="49067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04" y="1409021"/>
            <a:ext cx="3443357" cy="490678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2978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4"/>
            <a:ext cx="8229600" cy="3739331"/>
          </a:xfrm>
        </p:spPr>
        <p:txBody>
          <a:bodyPr/>
          <a:lstStyle/>
          <a:p>
            <a:r>
              <a:rPr lang="en-US" dirty="0" smtClean="0"/>
              <a:t>Pharma Infections at Colleges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457201" y="6356350"/>
            <a:ext cx="8229600" cy="365125"/>
          </a:xfrm>
        </p:spPr>
        <p:txBody>
          <a:bodyPr/>
          <a:lstStyle/>
          <a:p>
            <a:r>
              <a:rPr lang="en-US" dirty="0" smtClean="0"/>
              <a:t>All materials posted at samsclass.info and free to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570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490727">
              <a:defRPr sz="6719"/>
            </a:lvl1pPr>
          </a:lstStyle>
          <a:p>
            <a:r>
              <a:rPr dirty="0"/>
              <a:t>Why Should </a:t>
            </a:r>
            <a:r>
              <a:rPr lang="en-US" dirty="0" smtClean="0"/>
              <a:t>We </a:t>
            </a:r>
            <a:r>
              <a:rPr dirty="0" smtClean="0"/>
              <a:t>Care</a:t>
            </a:r>
            <a:r>
              <a:rPr dirty="0"/>
              <a:t>?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669727" y="2083376"/>
            <a:ext cx="7804547" cy="4167405"/>
          </a:xfrm>
          <a:prstGeom prst="rect">
            <a:avLst/>
          </a:prstGeom>
        </p:spPr>
        <p:txBody>
          <a:bodyPr/>
          <a:lstStyle/>
          <a:p>
            <a:pPr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t>Bitcoin </a:t>
            </a:r>
            <a:r>
              <a:rPr b="0">
                <a:latin typeface="+mn-lt"/>
                <a:ea typeface="+mn-ea"/>
                <a:cs typeface="+mn-cs"/>
                <a:sym typeface="Helvetica Light"/>
              </a:rPr>
              <a:t>itself is not very interesting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Scams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Pyramid schemes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High-risk investment</a:t>
            </a:r>
          </a:p>
          <a:p>
            <a:pPr lvl="1">
              <a:defRPr b="1">
                <a:latin typeface="Helvetica"/>
                <a:ea typeface="Helvetica"/>
                <a:cs typeface="Helvetica"/>
                <a:sym typeface="Helvetica"/>
              </a:defRPr>
            </a:pPr>
            <a:r>
              <a:rPr b="0">
                <a:latin typeface="+mn-lt"/>
                <a:ea typeface="+mn-ea"/>
                <a:cs typeface="+mn-cs"/>
                <a:sym typeface="Helvetica Light"/>
              </a:rPr>
              <a:t>Money laundering</a:t>
            </a:r>
          </a:p>
        </p:txBody>
      </p:sp>
    </p:spTree>
    <p:extLst>
      <p:ext uri="{BB962C8B-B14F-4D97-AF65-F5344CB8AC3E}">
        <p14:creationId xmlns:p14="http://schemas.microsoft.com/office/powerpoint/2010/main" val="1741943552"/>
      </p:ext>
    </p:extLst>
  </p:cSld>
  <p:clrMapOvr>
    <a:masterClrMapping/>
  </p:clrMapOvr>
  <p:transition spd="slow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My Evolving Position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28" name="Screen Shot 2016-06-29 at 7.38.0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5323" y="2485170"/>
            <a:ext cx="8233355" cy="16412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Screen Shot 2016-06-29 at 7.40.09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4931" y="4603669"/>
            <a:ext cx="8233355" cy="164124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718913"/>
      </p:ext>
    </p:extLst>
  </p:cSld>
  <p:clrMapOvr>
    <a:masterClrMapping/>
  </p:clrMapOvr>
  <p:transition spd="slow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3" name="Screen Shot 2016-06-29 at 7.43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6796" y="956618"/>
            <a:ext cx="7408994" cy="5427519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933445001"/>
      </p:ext>
    </p:extLst>
  </p:cSld>
  <p:clrMapOvr>
    <a:masterClrMapping/>
  </p:clrMapOvr>
  <p:transition spd="slow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16-06-24 at 3.07.03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305" y="1546008"/>
            <a:ext cx="8232976" cy="2034256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136" name="Screen Shot 2016-06-24 at 3.06.58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5911" y="381272"/>
            <a:ext cx="6552179" cy="88434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137" name="Screen Shot 2016-06-24 at 3.07.12 PM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5512" y="3778181"/>
            <a:ext cx="8232976" cy="1625620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5069050"/>
      </p:ext>
    </p:extLst>
  </p:cSld>
  <p:clrMapOvr>
    <a:masterClrMapping/>
  </p:clrMapOvr>
  <p:transition spd="slow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Blockchains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00026" indent="-300026" defTabSz="394320">
              <a:spcBef>
                <a:spcPts val="2812"/>
              </a:spcBef>
              <a:defRPr sz="3455"/>
            </a:pPr>
            <a:r>
              <a:t>The technology behind Bitcoin</a:t>
            </a:r>
          </a:p>
          <a:p>
            <a:pPr marL="300026" indent="-300026" defTabSz="394320">
              <a:spcBef>
                <a:spcPts val="2812"/>
              </a:spcBef>
              <a:defRPr sz="3455"/>
            </a:pPr>
            <a:r>
              <a:t>Everyone has a copy of the complete ledger</a:t>
            </a:r>
          </a:p>
          <a:p>
            <a:pPr marL="300026" indent="-300026" defTabSz="394320">
              <a:spcBef>
                <a:spcPts val="2812"/>
              </a:spcBef>
              <a:defRPr sz="3455"/>
            </a:pPr>
            <a:r>
              <a:t>Very difficult to lie or cheat</a:t>
            </a:r>
          </a:p>
          <a:p>
            <a:pPr marL="300026" indent="-300026" defTabSz="394320">
              <a:spcBef>
                <a:spcPts val="2812"/>
              </a:spcBef>
              <a:defRPr sz="3455"/>
            </a:pPr>
            <a:r>
              <a:t>Enables business dealings with people you don't trust</a:t>
            </a:r>
          </a:p>
          <a:p>
            <a:pPr marL="300026" indent="-300026" defTabSz="394320">
              <a:spcBef>
                <a:spcPts val="2812"/>
              </a:spcBef>
              <a:defRPr sz="3455"/>
            </a:pPr>
            <a:r>
              <a:t>No trusted central authority</a:t>
            </a:r>
          </a:p>
          <a:p>
            <a:pPr marL="600053" lvl="1" indent="-300026" defTabSz="394320">
              <a:spcBef>
                <a:spcPts val="2812"/>
              </a:spcBef>
              <a:defRPr sz="3455"/>
            </a:pPr>
            <a:r>
              <a:t>Bank, government, regulator, ...</a:t>
            </a:r>
          </a:p>
        </p:txBody>
      </p:sp>
    </p:spTree>
    <p:extLst>
      <p:ext uri="{BB962C8B-B14F-4D97-AF65-F5344CB8AC3E}">
        <p14:creationId xmlns:p14="http://schemas.microsoft.com/office/powerpoint/2010/main" val="199286878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Screen Shot 2016-06-24 at 12.33.50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10448" y="513115"/>
            <a:ext cx="5753080" cy="5634634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0677269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Screen Shot 2016-06-24 at 2.59.49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26880" y="709618"/>
            <a:ext cx="7290240" cy="5698017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5123470"/>
      </p:ext>
    </p:extLst>
  </p:cSld>
  <p:clrMapOvr>
    <a:masterClrMapping/>
  </p:clrMapOvr>
  <p:transition spd="slow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47" name="Screen Shot 2016-06-24 at 3.04.14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3075" y="527015"/>
            <a:ext cx="7797850" cy="5803971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0756233"/>
      </p:ext>
    </p:extLst>
  </p:cSld>
  <p:clrMapOvr>
    <a:masterClrMapping/>
  </p:clrMapOvr>
  <p:transition spd="slow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creen Shot 2016-06-24 at 3.00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1464" y="802940"/>
            <a:ext cx="8101072" cy="1682300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  <p:pic>
        <p:nvPicPr>
          <p:cNvPr id="150" name="Screen Shot 2016-06-24 at 3.01.1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2429" y="2749388"/>
            <a:ext cx="7539143" cy="3437170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491932304"/>
      </p:ext>
    </p:extLst>
  </p:cSld>
  <p:clrMapOvr>
    <a:masterClrMapping/>
  </p:clrMapOvr>
  <p:transition spd="slow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How Bitcoin Works</a:t>
            </a:r>
          </a:p>
        </p:txBody>
      </p:sp>
      <p:sp>
        <p:nvSpPr>
          <p:cNvPr id="153" name="Shape 1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3148" indent="-253148" defTabSz="332708">
              <a:spcBef>
                <a:spcPts val="2391"/>
              </a:spcBef>
              <a:defRPr sz="2916"/>
            </a:pPr>
            <a:r>
              <a:t>Blocks are signed by miners with a SHA-256(SHA-256(block)) hash</a:t>
            </a: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The hash must start with 69 bits of zero</a:t>
            </a: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Difficulty is adjusted to keep the time between successes near 10 min.</a:t>
            </a: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This makes forging signatures very difficult</a:t>
            </a: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Miners get an award (currently 25 bitcoins) plus transaction fees</a:t>
            </a:r>
          </a:p>
          <a:p>
            <a:pPr marL="506295" lvl="1" indent="-253148" defTabSz="332708">
              <a:spcBef>
                <a:spcPts val="2391"/>
              </a:spcBef>
              <a:defRPr sz="2916"/>
            </a:pPr>
            <a:r>
              <a:t>Link Bitcoin 8</a:t>
            </a:r>
          </a:p>
        </p:txBody>
      </p:sp>
    </p:spTree>
    <p:extLst>
      <p:ext uri="{BB962C8B-B14F-4D97-AF65-F5344CB8AC3E}">
        <p14:creationId xmlns:p14="http://schemas.microsoft.com/office/powerpoint/2010/main" val="9419237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953531"/>
            <a:ext cx="8243454" cy="458824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63854346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Bitcoin's Importance</a:t>
            </a:r>
          </a:p>
        </p:txBody>
      </p:sp>
      <p:sp>
        <p:nvSpPr>
          <p:cNvPr id="156" name="Shape 15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Bitcoin is a real-world test of blockchain technology</a:t>
            </a:r>
          </a:p>
          <a:p>
            <a:r>
              <a:t>A bunch of rebels, criminals, scammers, and suckers</a:t>
            </a:r>
          </a:p>
          <a:p>
            <a:r>
              <a:t>Demonstrated how well blockchains work</a:t>
            </a:r>
          </a:p>
          <a:p>
            <a:r>
              <a:t>AND THEY WORK</a:t>
            </a:r>
          </a:p>
        </p:txBody>
      </p:sp>
    </p:spTree>
    <p:extLst>
      <p:ext uri="{BB962C8B-B14F-4D97-AF65-F5344CB8AC3E}">
        <p14:creationId xmlns:p14="http://schemas.microsoft.com/office/powerpoint/2010/main" val="395849207"/>
      </p:ext>
    </p:extLst>
  </p:cSld>
  <p:clrMapOvr>
    <a:masterClrMapping/>
  </p:clrMapOvr>
  <p:transition spd="slow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961026"/>
          </a:xfrm>
          <a:prstGeom prst="rect">
            <a:avLst/>
          </a:prstGeom>
        </p:spPr>
        <p:txBody>
          <a:bodyPr/>
          <a:lstStyle/>
          <a:p>
            <a:r>
              <a:t>Merkle Tree</a:t>
            </a:r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xfrm>
            <a:off x="669727" y="1425111"/>
            <a:ext cx="7804547" cy="154494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Designed to "allow efficient and secure verification of large data structures" -- Link Bitcoin 2</a:t>
            </a:r>
          </a:p>
        </p:txBody>
      </p:sp>
      <p:pic>
        <p:nvPicPr>
          <p:cNvPr id="160" name="Hash_Tree.svg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1064" y="2750674"/>
            <a:ext cx="6372854" cy="405472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3283643"/>
      </p:ext>
    </p:extLst>
  </p:cSld>
  <p:clrMapOvr>
    <a:masterClrMapping/>
  </p:clrMapOvr>
  <p:transition spd="slow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Block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253148" indent="-253148" defTabSz="332708">
              <a:spcBef>
                <a:spcPts val="2391"/>
              </a:spcBef>
              <a:defRPr sz="2916"/>
            </a:pPr>
            <a:r>
              <a:t>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block</a:t>
            </a:r>
            <a:r>
              <a:t> is a public ledger of all bitcoin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transactions</a:t>
            </a: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Every computer running the full bitcoin software has a copy of the entire blockchain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Every 10 minutes, the Bitcoin transactions are gathered together into a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block </a:t>
            </a:r>
            <a:r>
              <a:t>and finalized by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miners </a:t>
            </a:r>
            <a:r>
              <a:t>with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proof of work</a:t>
            </a:r>
          </a:p>
          <a:p>
            <a:pPr marL="506295" lvl="1" indent="-253148" defTabSz="332708">
              <a:spcBef>
                <a:spcPts val="2391"/>
              </a:spcBef>
              <a:defRPr sz="2916"/>
            </a:pPr>
            <a:r>
              <a:t>A hash value that's very difficult to compute, but easy to verify</a:t>
            </a:r>
          </a:p>
          <a:p>
            <a:pPr marL="253148" indent="-253148" defTabSz="332708">
              <a:spcBef>
                <a:spcPts val="2391"/>
              </a:spcBef>
              <a:defRPr sz="2916"/>
            </a:pPr>
            <a:r>
              <a:t>Each mined block produces 25 new bitcoins (soon this value will halve)</a:t>
            </a:r>
          </a:p>
        </p:txBody>
      </p:sp>
    </p:spTree>
    <p:extLst>
      <p:ext uri="{BB962C8B-B14F-4D97-AF65-F5344CB8AC3E}">
        <p14:creationId xmlns:p14="http://schemas.microsoft.com/office/powerpoint/2010/main" val="272744080"/>
      </p:ext>
    </p:extLst>
  </p:cSld>
  <p:clrMapOvr>
    <a:masterClrMapping/>
  </p:clrMapOvr>
  <p:transition spd="slow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Blockchain Voting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59" y="1577008"/>
            <a:ext cx="7881141" cy="29462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4887" y="5035826"/>
            <a:ext cx="7851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Vote at samsclass.info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9649862"/>
      </p:ext>
    </p:extLst>
  </p:cSld>
  <p:clrMapOvr>
    <a:masterClrMapping/>
  </p:clrMapOvr>
  <p:transition spd="slow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Blockchain Voting</a:t>
            </a:r>
          </a:p>
        </p:txBody>
      </p:sp>
      <p:sp>
        <p:nvSpPr>
          <p:cNvPr id="166" name="Shape 166"/>
          <p:cNvSpPr>
            <a:spLocks noGrp="1"/>
          </p:cNvSpPr>
          <p:nvPr>
            <p:ph type="body" sz="half" idx="1"/>
          </p:nvPr>
        </p:nvSpPr>
        <p:spPr>
          <a:xfrm>
            <a:off x="669727" y="1830586"/>
            <a:ext cx="3610954" cy="442019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t>Every stakeholder has the complete blockchain</a:t>
            </a:r>
          </a:p>
          <a:p>
            <a:r>
              <a:t>Voters can verify that their voted were counted</a:t>
            </a:r>
          </a:p>
          <a:p>
            <a:r>
              <a:t>Anyone can verify the totals at any time</a:t>
            </a:r>
          </a:p>
        </p:txBody>
      </p:sp>
      <p:pic>
        <p:nvPicPr>
          <p:cNvPr id="167" name="pMult2-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90272" y="2270028"/>
            <a:ext cx="4372733" cy="2990518"/>
          </a:xfrm>
          <a:prstGeom prst="rect">
            <a:avLst/>
          </a:prstGeom>
          <a:ln>
            <a:solidFill>
              <a:srgbClr val="000000"/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05929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8188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19 Colleges Infected </a:t>
            </a:r>
            <a:r>
              <a:rPr lang="en-US" smtClean="0"/>
              <a:t>with Pharma Spam in 2014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272"/>
            <a:ext cx="8229600" cy="3389891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677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260640"/>
            <a:ext cx="7304809" cy="1503601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1913579"/>
            <a:ext cx="6438900" cy="13208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4-07-19 at 11.45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323" y="3346450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248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Infections at UC Santa Cruz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10-11 at 11.55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12" y="1761981"/>
            <a:ext cx="7840889" cy="436418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8962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4032</TotalTime>
  <Words>1090</Words>
  <Application>Microsoft Macintosh PowerPoint</Application>
  <PresentationFormat>On-screen Show (4:3)</PresentationFormat>
  <Paragraphs>177</Paragraphs>
  <Slides>64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9" baseType="lpstr">
      <vt:lpstr>Arial</vt:lpstr>
      <vt:lpstr>Calibri</vt:lpstr>
      <vt:lpstr>Helvetica</vt:lpstr>
      <vt:lpstr>Helvetica Light</vt:lpstr>
      <vt:lpstr>Office Theme</vt:lpstr>
      <vt:lpstr>When Vulnerability Disclosure Gets Ugly</vt:lpstr>
      <vt:lpstr>Vulnerability Disclosures</vt:lpstr>
      <vt:lpstr>Websmart, Inc. and 100,000 Vulnerable Websites</vt:lpstr>
      <vt:lpstr>Results</vt:lpstr>
      <vt:lpstr>Pharma Infections at Colleges</vt:lpstr>
      <vt:lpstr>PowerPoint Presentation</vt:lpstr>
      <vt:lpstr>19 Colleges Infected with Pharma Spam in 2014</vt:lpstr>
      <vt:lpstr>PowerPoint Presentation</vt:lpstr>
      <vt:lpstr>Infections at UC Santa Cruz</vt:lpstr>
      <vt:lpstr>PowerPoint Presentation</vt:lpstr>
      <vt:lpstr>Many More Pharma Infections</vt:lpstr>
      <vt:lpstr>Android App Vulns</vt:lpstr>
      <vt:lpstr>OWASP Top Ten</vt:lpstr>
      <vt:lpstr>M10: Code Modification</vt:lpstr>
      <vt:lpstr>M10: Code Modification</vt:lpstr>
      <vt:lpstr>Broken SSL Medical Apps</vt:lpstr>
      <vt:lpstr>CERT found 265 Vulnerable Medical Apps</vt:lpstr>
      <vt:lpstr>HIPAA</vt:lpstr>
      <vt:lpstr>My Repeat of CERT Tests</vt:lpstr>
      <vt:lpstr>GenieMD</vt:lpstr>
      <vt:lpstr>LowestMed corporate</vt:lpstr>
      <vt:lpstr>LowestMed Response</vt:lpstr>
      <vt:lpstr>Broken SSL Testing New Apps</vt:lpstr>
      <vt:lpstr>Blue Cross Blue Shield of North Carolina</vt:lpstr>
      <vt:lpstr>Leaked Blue Cross Credentials</vt:lpstr>
      <vt:lpstr>Fixed in Two Days</vt:lpstr>
      <vt:lpstr>HIPAA Violation at LSU</vt:lpstr>
      <vt:lpstr>Open FTP Server with Medical Data</vt:lpstr>
      <vt:lpstr>Reaction</vt:lpstr>
      <vt:lpstr>Reaction</vt:lpstr>
      <vt:lpstr>John Poffenbarger</vt:lpstr>
      <vt:lpstr>John Poffenbarger</vt:lpstr>
      <vt:lpstr>PowerPoint Presentation</vt:lpstr>
      <vt:lpstr>LSU Legal Notice</vt:lpstr>
      <vt:lpstr>I Protested</vt:lpstr>
      <vt:lpstr>I Believed</vt:lpstr>
      <vt:lpstr>Part 2: Alex Muentz</vt:lpstr>
      <vt:lpstr>Why am I here?</vt:lpstr>
      <vt:lpstr>Here’s how I see the story </vt:lpstr>
      <vt:lpstr>The story continues</vt:lpstr>
      <vt:lpstr>The right way, the legal way and the way we did it</vt:lpstr>
      <vt:lpstr>The way we did it </vt:lpstr>
      <vt:lpstr>Threats don’t work </vt:lpstr>
      <vt:lpstr>What we did</vt:lpstr>
      <vt:lpstr>Legal stuff</vt:lpstr>
      <vt:lpstr>Untrue, negative statements</vt:lpstr>
      <vt:lpstr>Damage to reputation </vt:lpstr>
      <vt:lpstr>But the law cuts both ways…</vt:lpstr>
      <vt:lpstr>Bitcoin &amp; Blockchains</vt:lpstr>
      <vt:lpstr>Why Should We Care?</vt:lpstr>
      <vt:lpstr>My Evolving Position</vt:lpstr>
      <vt:lpstr>PowerPoint Presentation</vt:lpstr>
      <vt:lpstr>PowerPoint Presentation</vt:lpstr>
      <vt:lpstr>Blockchains</vt:lpstr>
      <vt:lpstr>PowerPoint Presentation</vt:lpstr>
      <vt:lpstr>PowerPoint Presentation</vt:lpstr>
      <vt:lpstr>PowerPoint Presentation</vt:lpstr>
      <vt:lpstr>PowerPoint Presentation</vt:lpstr>
      <vt:lpstr>How Bitcoin Works</vt:lpstr>
      <vt:lpstr>Bitcoin's Importance</vt:lpstr>
      <vt:lpstr>Merkle Tree</vt:lpstr>
      <vt:lpstr>Block</vt:lpstr>
      <vt:lpstr>Blockchain Voting</vt:lpstr>
      <vt:lpstr>Blockchain Voting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247</cp:revision>
  <dcterms:created xsi:type="dcterms:W3CDTF">2011-12-08T14:06:53Z</dcterms:created>
  <dcterms:modified xsi:type="dcterms:W3CDTF">2016-07-22T01:27:22Z</dcterms:modified>
</cp:coreProperties>
</file>