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427" r:id="rId3"/>
    <p:sldId id="257" r:id="rId4"/>
    <p:sldId id="395" r:id="rId5"/>
    <p:sldId id="432" r:id="rId6"/>
    <p:sldId id="431" r:id="rId7"/>
    <p:sldId id="428" r:id="rId8"/>
    <p:sldId id="430" r:id="rId9"/>
    <p:sldId id="480" r:id="rId10"/>
    <p:sldId id="481" r:id="rId11"/>
    <p:sldId id="438" r:id="rId12"/>
    <p:sldId id="439" r:id="rId13"/>
    <p:sldId id="440" r:id="rId14"/>
    <p:sldId id="441" r:id="rId15"/>
    <p:sldId id="482" r:id="rId16"/>
    <p:sldId id="442" r:id="rId17"/>
    <p:sldId id="483" r:id="rId18"/>
    <p:sldId id="484" r:id="rId19"/>
    <p:sldId id="443" r:id="rId20"/>
    <p:sldId id="444" r:id="rId21"/>
    <p:sldId id="445" r:id="rId22"/>
    <p:sldId id="485" r:id="rId23"/>
    <p:sldId id="449" r:id="rId24"/>
    <p:sldId id="433" r:id="rId25"/>
    <p:sldId id="448" r:id="rId26"/>
    <p:sldId id="450" r:id="rId27"/>
    <p:sldId id="453" r:id="rId28"/>
    <p:sldId id="451" r:id="rId29"/>
    <p:sldId id="455" r:id="rId30"/>
    <p:sldId id="486" r:id="rId31"/>
    <p:sldId id="452" r:id="rId32"/>
    <p:sldId id="454" r:id="rId33"/>
    <p:sldId id="459" r:id="rId34"/>
    <p:sldId id="458" r:id="rId35"/>
    <p:sldId id="457" r:id="rId36"/>
    <p:sldId id="456" r:id="rId37"/>
    <p:sldId id="463" r:id="rId38"/>
    <p:sldId id="487" r:id="rId39"/>
    <p:sldId id="462" r:id="rId40"/>
    <p:sldId id="461" r:id="rId41"/>
    <p:sldId id="466" r:id="rId42"/>
    <p:sldId id="465" r:id="rId43"/>
    <p:sldId id="460" r:id="rId44"/>
    <p:sldId id="469" r:id="rId45"/>
    <p:sldId id="468" r:id="rId46"/>
    <p:sldId id="467" r:id="rId47"/>
    <p:sldId id="464" r:id="rId48"/>
    <p:sldId id="475" r:id="rId49"/>
    <p:sldId id="474" r:id="rId50"/>
    <p:sldId id="473" r:id="rId51"/>
    <p:sldId id="472" r:id="rId52"/>
    <p:sldId id="488" r:id="rId53"/>
    <p:sldId id="471" r:id="rId54"/>
    <p:sldId id="470" r:id="rId55"/>
    <p:sldId id="476" r:id="rId56"/>
    <p:sldId id="478" r:id="rId57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A288"/>
    <a:srgbClr val="CA68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Objects="1">
      <p:cViewPr varScale="1">
        <p:scale>
          <a:sx n="74" d="100"/>
          <a:sy n="74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F82250-A83B-4E7C-85BB-0C7420B3CF1E}" type="datetimeFigureOut">
              <a:rPr lang="en-US" smtClean="0"/>
              <a:t>10/16/13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C4BD72-387D-4827-AAFC-9DFC9D25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16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697502-3630-466F-889F-FAD6C2A59F7C}" type="datetimeFigureOut">
              <a:rPr lang="en-US" smtClean="0"/>
              <a:t>10/16/13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529B78-2952-42C0-825E-3135297859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8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9B78-2952-42C0-825E-3135297859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5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2E8E-C573-48D2-832E-294FE34B07B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92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F43B-D5F8-4D1B-AB7C-F85D2C26898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1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A49A-C0F0-4B74-9FBD-C33C8820672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80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7B5F-ECF1-4117-9FF7-79D1AB368E8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73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8F61-79F9-4E43-BCBC-917D9F7BDE1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1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59553-666D-4466-9739-885A9829293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5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E2C2-4788-40FE-952D-9B9E9E0F305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796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777FF-1D66-40C8-B318-79426DBCBF6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2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5DA9-F3BC-4CFD-9216-F80D2D204F5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04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B6A7-71F2-4F9A-AABC-54D13F3D812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55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DF9B-90D1-4FA1-830D-62F07C7D345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8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8A04A1-3880-4F8B-8E5A-1395810255D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2050" y="1516063"/>
            <a:ext cx="6624638" cy="938212"/>
          </a:xfrm>
        </p:spPr>
        <p:txBody>
          <a:bodyPr/>
          <a:lstStyle/>
          <a:p>
            <a:pPr algn="l" eaLnBrk="1" hangingPunct="1"/>
            <a:r>
              <a:rPr lang="fr-CA" sz="3200" dirty="0" smtClean="0">
                <a:solidFill>
                  <a:schemeClr val="bg1"/>
                </a:solidFill>
              </a:rPr>
              <a:t>CompTIA     Network +</a:t>
            </a:r>
            <a:endParaRPr lang="fr-FR" sz="3200" dirty="0" smtClean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</a:p>
          <a:p>
            <a:r>
              <a:rPr lang="en-US" dirty="0" smtClean="0"/>
              <a:t>Securing a Network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37535" y="2133600"/>
            <a:ext cx="8212753" cy="4343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Availability can </a:t>
            </a:r>
            <a:r>
              <a:rPr lang="en-US" sz="2800" dirty="0" smtClean="0"/>
              <a:t>be provided by </a:t>
            </a:r>
            <a:r>
              <a:rPr lang="en-US" sz="2800" b="1" i="1" dirty="0" smtClean="0"/>
              <a:t>fault tolerance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Attacks on availability are called </a:t>
            </a:r>
            <a:r>
              <a:rPr lang="en-US" sz="2400" b="1" dirty="0" smtClean="0"/>
              <a:t>Denial of Service (DoS) </a:t>
            </a:r>
            <a:r>
              <a:rPr lang="en-US" sz="2400" dirty="0" smtClean="0"/>
              <a:t>attacks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 DoS attack from many machines is called a </a:t>
            </a:r>
            <a:r>
              <a:rPr lang="en-US" sz="2400" b="1" dirty="0" smtClean="0"/>
              <a:t>Distributed Denial of Service (DDoS) </a:t>
            </a:r>
            <a:r>
              <a:rPr lang="en-US" sz="2400" dirty="0" smtClean="0"/>
              <a:t>attack</a:t>
            </a:r>
          </a:p>
          <a:p>
            <a:pPr lvl="1">
              <a:buFont typeface="Wingdings" pitchFamily="2" charset="2"/>
              <a:buChar char="§"/>
            </a:pPr>
            <a:endParaRPr lang="en-US" sz="16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7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27125" y="59150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 Figure 12-1   Symmetric Encryption Example </a:t>
            </a:r>
          </a:p>
        </p:txBody>
      </p:sp>
      <p:pic>
        <p:nvPicPr>
          <p:cNvPr id="6" name="Picture 8" descr="12fig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2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4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27125" y="5943600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12-2   Asymmetric Encryption Example </a:t>
            </a:r>
          </a:p>
        </p:txBody>
      </p:sp>
      <p:pic>
        <p:nvPicPr>
          <p:cNvPr id="8" name="Picture 5" descr="12fig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3468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1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329" y="1752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Categories of Network Attacks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/>
              <a:t>Confidentiality Attacks</a:t>
            </a:r>
          </a:p>
          <a:p>
            <a:pPr marL="1828800" lvl="3" indent="-457200">
              <a:buFont typeface="Wingdings" pitchFamily="2" charset="2"/>
              <a:buChar char="§"/>
            </a:pPr>
            <a:r>
              <a:rPr lang="en-US" sz="2800" dirty="0" smtClean="0"/>
              <a:t>Makes confidential </a:t>
            </a:r>
            <a:r>
              <a:rPr lang="en-US" sz="2800" dirty="0" smtClean="0"/>
              <a:t>data </a:t>
            </a:r>
            <a:r>
              <a:rPr lang="en-US" sz="2800" dirty="0" smtClean="0"/>
              <a:t>visible to </a:t>
            </a:r>
            <a:r>
              <a:rPr lang="en-US" sz="2800" dirty="0" smtClean="0"/>
              <a:t>an </a:t>
            </a:r>
            <a:r>
              <a:rPr lang="en-US" sz="2800" dirty="0" smtClean="0"/>
              <a:t>attacker</a:t>
            </a:r>
            <a:endParaRPr lang="en-US" sz="2800" dirty="0" smtClean="0"/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/>
              <a:t>Integrity Attacks</a:t>
            </a:r>
          </a:p>
          <a:p>
            <a:pPr marL="1828800" lvl="3" indent="-457200">
              <a:buFont typeface="Wingdings" pitchFamily="2" charset="2"/>
              <a:buChar char="§"/>
            </a:pPr>
            <a:r>
              <a:rPr lang="en-US" sz="2800" dirty="0" smtClean="0"/>
              <a:t>Alters data </a:t>
            </a:r>
            <a:r>
              <a:rPr lang="en-US" sz="2800" dirty="0" smtClean="0"/>
              <a:t>in transit </a:t>
            </a:r>
            <a:r>
              <a:rPr lang="en-US" sz="2800" dirty="0" smtClean="0"/>
              <a:t>or at rest </a:t>
            </a:r>
            <a:endParaRPr lang="en-US" sz="2800" dirty="0" smtClean="0"/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/>
              <a:t>Availability Attacks</a:t>
            </a:r>
          </a:p>
          <a:p>
            <a:pPr marL="1828800" lvl="3" indent="-457200">
              <a:buFont typeface="Wingdings" pitchFamily="2" charset="2"/>
              <a:buChar char="§"/>
            </a:pPr>
            <a:r>
              <a:rPr lang="en-US" sz="2800" dirty="0" smtClean="0"/>
              <a:t>Makes system unavailable to authorized users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007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0329" y="5715000"/>
            <a:ext cx="740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12-3   Confidentiality Attack </a:t>
            </a:r>
            <a:r>
              <a:rPr lang="en-US" sz="1400" dirty="0" smtClean="0"/>
              <a:t>Example</a:t>
            </a:r>
          </a:p>
          <a:p>
            <a:pPr algn="ctr"/>
            <a:r>
              <a:rPr lang="en-US" sz="1400" dirty="0" smtClean="0"/>
              <a:t>Attacker compromises the Web server, then pivots to attack the database server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" name="Picture 5" descr="12fig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828800"/>
            <a:ext cx="6651625" cy="39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7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 dirty="0" smtClean="0"/>
              <a:t>Attack techniques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Packet capture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Ping sweep and port scan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Dumpster diving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Electromagnetic emanations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Wiretapping telephone lines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Social engineering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Steganography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Covert channels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Bouncing attack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7964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27125" y="587057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 Figure 12-4   Integrity Attack </a:t>
            </a:r>
          </a:p>
        </p:txBody>
      </p:sp>
      <p:pic>
        <p:nvPicPr>
          <p:cNvPr id="6" name="Picture 5" descr="12fig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605588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9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 dirty="0" smtClean="0"/>
              <a:t>Integrity Attack Methods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Salami attack (many small alterations)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Data diddling (changes data before it is stored)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/>
              <a:t>Virus</a:t>
            </a:r>
            <a:r>
              <a:rPr lang="en-US" sz="2400" dirty="0" smtClean="0"/>
              <a:t> (attached to an EXE file)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/>
              <a:t>Worm </a:t>
            </a:r>
            <a:r>
              <a:rPr lang="en-US" sz="2400" dirty="0" smtClean="0"/>
              <a:t>(travels through a network)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/>
              <a:t>Trojan </a:t>
            </a:r>
            <a:r>
              <a:rPr lang="en-US" sz="2400" dirty="0" smtClean="0"/>
              <a:t>(masquerades as innocent software)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Trust relationship exploitation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Botnet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Session hijacking</a:t>
            </a:r>
          </a:p>
        </p:txBody>
      </p:sp>
    </p:spTree>
    <p:extLst>
      <p:ext uri="{BB962C8B-B14F-4D97-AF65-F5344CB8AC3E}">
        <p14:creationId xmlns:p14="http://schemas.microsoft.com/office/powerpoint/2010/main" val="307964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4000" dirty="0" smtClean="0"/>
              <a:t>Password attacks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/>
              <a:t>Keylogger</a:t>
            </a:r>
            <a:r>
              <a:rPr lang="en-US" dirty="0" smtClean="0"/>
              <a:t> (steal </a:t>
            </a:r>
            <a:r>
              <a:rPr lang="en-US" dirty="0" err="1" smtClean="0"/>
              <a:t>keypresses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Packet capture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Brute force (guess all possible passwords)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Dictionary (try passwords from a dictionary)</a:t>
            </a:r>
          </a:p>
        </p:txBody>
      </p:sp>
    </p:spTree>
    <p:extLst>
      <p:ext uri="{BB962C8B-B14F-4D97-AF65-F5344CB8AC3E}">
        <p14:creationId xmlns:p14="http://schemas.microsoft.com/office/powerpoint/2010/main" val="404252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27125" y="56864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 Figure 12-5   DoS Attack </a:t>
            </a:r>
          </a:p>
        </p:txBody>
      </p:sp>
      <p:pic>
        <p:nvPicPr>
          <p:cNvPr id="4" name="Picture 5" descr="12fig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3850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69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775575" cy="609600"/>
          </a:xfrm>
        </p:spPr>
        <p:txBody>
          <a:bodyPr/>
          <a:lstStyle/>
          <a:p>
            <a:pPr algn="l" eaLnBrk="1" hangingPunct="1"/>
            <a:r>
              <a:rPr lang="fr-CA" sz="3600" dirty="0" smtClean="0">
                <a:solidFill>
                  <a:srgbClr val="CA6800"/>
                </a:solidFill>
              </a:rPr>
              <a:t>Objectives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993" y="1676400"/>
            <a:ext cx="8229600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What are the goals of network security, and what sorts of attacks do you need to defend against?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What best practices can be implemented to defend against security threats?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What are the characteristics of various remote-access security technologies?</a:t>
            </a:r>
          </a:p>
        </p:txBody>
      </p:sp>
    </p:spTree>
    <p:extLst>
      <p:ext uri="{BB962C8B-B14F-4D97-AF65-F5344CB8AC3E}">
        <p14:creationId xmlns:p14="http://schemas.microsoft.com/office/powerpoint/2010/main" val="368329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45344" y="5655392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 Figure 12-6   TCP SYN Flood Attack Example </a:t>
            </a:r>
          </a:p>
        </p:txBody>
      </p:sp>
      <p:pic>
        <p:nvPicPr>
          <p:cNvPr id="4" name="Picture 5" descr="12fig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81" y="1905000"/>
            <a:ext cx="690403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2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50081" y="59150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12-7   Smurf Attack Example </a:t>
            </a:r>
          </a:p>
        </p:txBody>
      </p:sp>
      <p:pic>
        <p:nvPicPr>
          <p:cNvPr id="6" name="Picture 5" descr="12fig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9" y="1981200"/>
            <a:ext cx="798871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2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4000" dirty="0" smtClean="0"/>
              <a:t>Availability Attacks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DoS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DDoS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SYN flood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Buffer overflow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ICMP flood (Smurf attack)</a:t>
            </a:r>
          </a:p>
        </p:txBody>
      </p:sp>
    </p:spTree>
    <p:extLst>
      <p:ext uri="{BB962C8B-B14F-4D97-AF65-F5344CB8AC3E}">
        <p14:creationId xmlns:p14="http://schemas.microsoft.com/office/powerpoint/2010/main" val="404252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Electrical Disturbances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At a physical level, an attacker could launch an availability attack by interrupting or interfering with electrical service available to a system, such as the following: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Power Spikes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Electrical surges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Power faults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Blackouts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Power sag</a:t>
            </a:r>
            <a:endParaRPr lang="en-US" sz="1800" dirty="0"/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Brownout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To combat these threats, you might want to install </a:t>
            </a:r>
            <a:r>
              <a:rPr lang="en-US" sz="2000" b="1" i="1" dirty="0" smtClean="0"/>
              <a:t>uninterruptable power supplies</a:t>
            </a:r>
            <a:r>
              <a:rPr lang="en-US" sz="2000" dirty="0" smtClean="0"/>
              <a:t> (UPS) and generator backup for strategic devices in your network.</a:t>
            </a:r>
          </a:p>
        </p:txBody>
      </p:sp>
    </p:spTree>
    <p:extLst>
      <p:ext uri="{BB962C8B-B14F-4D97-AF65-F5344CB8AC3E}">
        <p14:creationId xmlns:p14="http://schemas.microsoft.com/office/powerpoint/2010/main" val="269737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Attacks on a System’s Physical Environment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Attackers could also intentionally damage computing equipment by influencing the equipment’s physical environment</a:t>
            </a:r>
            <a:r>
              <a:rPr lang="en-US" sz="2000" dirty="0" smtClean="0"/>
              <a:t>.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Temperature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Humidity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Gas</a:t>
            </a: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Consider the following recommendations to mitigate such environmental threats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Computing facilities should be locked.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Access should require access credentials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Access point should be visually monitored.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Climate control system should be monitored.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Fire detection and suppression systems should not do damage to computer equipment if possible.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5523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Now that we have an understanding of security fundamentals, it is now time to talk about how to defend against security threats using network devices.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User Training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Many attacks require user intervention in order to be carried out.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For example a </a:t>
            </a:r>
            <a:r>
              <a:rPr lang="en-US" sz="2000" b="1" i="1" dirty="0" smtClean="0"/>
              <a:t>user </a:t>
            </a:r>
            <a:r>
              <a:rPr lang="en-US" sz="2000" b="1" i="1" dirty="0" smtClean="0"/>
              <a:t>needs </a:t>
            </a:r>
            <a:r>
              <a:rPr lang="en-US" sz="2000" b="1" i="1" dirty="0" smtClean="0"/>
              <a:t>to execute an application </a:t>
            </a:r>
            <a:r>
              <a:rPr lang="en-US" sz="2000" dirty="0" smtClean="0"/>
              <a:t>containing a virus before the virus takes any actions.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Similarly, </a:t>
            </a:r>
            <a:r>
              <a:rPr lang="en-US" sz="2000" b="1" i="1" dirty="0" smtClean="0"/>
              <a:t>social engineering </a:t>
            </a:r>
            <a:r>
              <a:rPr lang="en-US" sz="2000" dirty="0" smtClean="0"/>
              <a:t>requires a user to give sensitive information to an attacker in order for the attacker to access the user’s account.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135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User Training (cont.)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As a result, several potential attacks can be thwarted through effective </a:t>
            </a:r>
            <a:r>
              <a:rPr lang="en-US" sz="2000" b="1" i="1" u="sng" dirty="0" smtClean="0"/>
              <a:t>user training</a:t>
            </a:r>
            <a:r>
              <a:rPr lang="en-US" sz="20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As a few examples, users could be trained on using polices such as the following: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Never give your password to anyone, even if they claim to be from IT.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Do not open e-mail attachments from unknown sources.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Select strong passwords, consisting of at least eight characters and containing a mixture of alphabetical (upper- and lowercase), numeric, and special characters.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Change your password monthly (or more often)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449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Patching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Some attacks are directed at vulnerabilities known to exist in various Oss and applications.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As these are discovered, the vendors of the OSs, or application often respond by releasing a </a:t>
            </a:r>
            <a:r>
              <a:rPr lang="en-US" sz="2000" b="1" i="1" dirty="0" smtClean="0"/>
              <a:t>patch</a:t>
            </a:r>
            <a:r>
              <a:rPr lang="en-US" sz="2000" dirty="0" smtClean="0"/>
              <a:t>.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A patch is designed to correct a known bug of fix a know vulnerability in a piece of software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n-US" sz="2200" dirty="0" smtClean="0"/>
              <a:t>A network administrator should have a plan for implementing patches as they become available.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8654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Security Policies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One of the main reasons security breaches occur within an organization is the lack of a </a:t>
            </a:r>
            <a:r>
              <a:rPr lang="en-US" sz="2000" b="1" i="1" dirty="0" smtClean="0"/>
              <a:t>security policy </a:t>
            </a:r>
            <a:r>
              <a:rPr lang="en-US" sz="2000" dirty="0" smtClean="0"/>
              <a:t>or, if a security policy is in place, the lack of effectively communicating/enforcing that security policies to all concerned.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 security policy is a continually changing document that dictates a set of guidelines for network use.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The main purpose of a security policy is to protect the </a:t>
            </a:r>
            <a:r>
              <a:rPr lang="en-US" sz="2000" b="1" i="1" dirty="0" smtClean="0"/>
              <a:t>asset </a:t>
            </a:r>
            <a:r>
              <a:rPr lang="en-US" sz="2000" dirty="0" smtClean="0"/>
              <a:t>of an organization.</a:t>
            </a:r>
          </a:p>
          <a:p>
            <a:pPr lvl="2">
              <a:buFont typeface="Wingdings" pitchFamily="2" charset="2"/>
              <a:buChar char="§"/>
            </a:pPr>
            <a:r>
              <a:rPr lang="en-US" sz="1600" dirty="0" smtClean="0"/>
              <a:t>Asset – intellectual property, processes and procedures, sensitive customer data, and specific server functions.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826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7125" y="59912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12-8   Components of a Security Policy </a:t>
            </a:r>
          </a:p>
        </p:txBody>
      </p:sp>
      <p:pic>
        <p:nvPicPr>
          <p:cNvPr id="5" name="Picture 5" descr="12fig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71500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775575" cy="609600"/>
          </a:xfrm>
        </p:spPr>
        <p:txBody>
          <a:bodyPr/>
          <a:lstStyle/>
          <a:p>
            <a:pPr algn="l" eaLnBrk="1" hangingPunct="1"/>
            <a:r>
              <a:rPr lang="fr-CA" sz="3600" dirty="0" smtClean="0">
                <a:solidFill>
                  <a:srgbClr val="CA6800"/>
                </a:solidFill>
              </a:rPr>
              <a:t>Objectives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993" y="1524000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How can firewalls be used to protect an organization’s internal network, while allowing connectivity to an untrusted network, such as the Internet?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How can </a:t>
            </a:r>
            <a:r>
              <a:rPr lang="en-US" sz="2400" b="1" i="1" dirty="0" smtClean="0"/>
              <a:t>virtual private networks</a:t>
            </a:r>
            <a:r>
              <a:rPr lang="en-US" sz="2400" dirty="0" smtClean="0"/>
              <a:t> (VPN) be used to secure traffic as that traffic flows over an untrusted network?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What is the difference between </a:t>
            </a:r>
            <a:r>
              <a:rPr lang="en-US" sz="2400" b="1" i="1" dirty="0" smtClean="0"/>
              <a:t>intrusion prevention </a:t>
            </a:r>
            <a:r>
              <a:rPr lang="en-US" sz="2400" dirty="0" smtClean="0"/>
              <a:t>and </a:t>
            </a:r>
            <a:r>
              <a:rPr lang="en-US" sz="2400" b="1" i="1" dirty="0" smtClean="0"/>
              <a:t>intrusion detection </a:t>
            </a:r>
            <a:r>
              <a:rPr lang="en-US" sz="2400" dirty="0" smtClean="0"/>
              <a:t> systems, and how do they protect an organization form common security threats?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4000" dirty="0" smtClean="0"/>
              <a:t>Incident Response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Everyone will get hacked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Respond effectively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Contain damage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Reverse harm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Improve security to prevent repeated attack</a:t>
            </a:r>
          </a:p>
        </p:txBody>
      </p:sp>
    </p:spTree>
    <p:extLst>
      <p:ext uri="{BB962C8B-B14F-4D97-AF65-F5344CB8AC3E}">
        <p14:creationId xmlns:p14="http://schemas.microsoft.com/office/powerpoint/2010/main" val="404252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39" y="1828800"/>
            <a:ext cx="83820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Vulnerability Scanners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After you deploy your network-security solution, components of that solution might not behave as expected.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Additionally, you might not be aware of some of the vulnerabilities in your network devices.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You should periodically test your network for weakness.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These test can be performed using application designed to check for a variety of known weakness.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These application are known as </a:t>
            </a:r>
            <a:r>
              <a:rPr lang="en-US" sz="2000" b="1" i="1" dirty="0" smtClean="0"/>
              <a:t>vulnerability scanners.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 smtClean="0"/>
              <a:t>Nessus is a full vulnerability scanner</a:t>
            </a:r>
            <a:endParaRPr lang="en-US" sz="2200" dirty="0" smtClean="0"/>
          </a:p>
          <a:p>
            <a:pPr lvl="2">
              <a:buFont typeface="Wingdings" pitchFamily="2" charset="2"/>
              <a:buChar char="§"/>
            </a:pPr>
            <a:r>
              <a:rPr lang="en-US" sz="2200" dirty="0" smtClean="0"/>
              <a:t>Nmap (actually just a port scanner, not a full vulnerability scanner)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287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7125" y="6000750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 Figure 12-9   Nessus </a:t>
            </a:r>
          </a:p>
        </p:txBody>
      </p:sp>
      <p:pic>
        <p:nvPicPr>
          <p:cNvPr id="5" name="Picture 6" descr="12fig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6388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7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69691" y="5924550"/>
            <a:ext cx="563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 Figure 12-10   </a:t>
            </a:r>
            <a:r>
              <a:rPr lang="en-US" sz="1400" dirty="0" err="1"/>
              <a:t>Nmap</a:t>
            </a:r>
            <a:r>
              <a:rPr lang="en-US" sz="1400" dirty="0"/>
              <a:t> </a:t>
            </a:r>
          </a:p>
        </p:txBody>
      </p:sp>
      <p:pic>
        <p:nvPicPr>
          <p:cNvPr id="5" name="Picture 5" descr="12fig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91" y="1904999"/>
            <a:ext cx="56388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9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Honey Pots and Honey Nets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 </a:t>
            </a:r>
            <a:r>
              <a:rPr lang="en-US" sz="2000" b="1" i="1" dirty="0" smtClean="0"/>
              <a:t>honey pot</a:t>
            </a:r>
            <a:r>
              <a:rPr lang="en-US" sz="2000" dirty="0" smtClean="0"/>
              <a:t> acts as a distracter. Specifically, a system designated as a honey pot appears to be an attractive target.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The attacker then use their resources attacking the honey pot, the end result of which is the they leave the real servers alone.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honey pot  -- signal machine that draws they attacker attention. 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Honey net  -- multiple machines that draw the attacker attention.</a:t>
            </a:r>
          </a:p>
          <a:p>
            <a:pPr lvl="2">
              <a:buFont typeface="Wingdings" pitchFamily="2" charset="2"/>
              <a:buChar char="§"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 honey pot/net can also be used to study how attackers conduct their attacks.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296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Access Control List (ACL)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ACLs are rules, typically applied to router interfaces, that specify </a:t>
            </a:r>
            <a:r>
              <a:rPr lang="en-US" sz="2400" b="1" i="1" dirty="0" smtClean="0"/>
              <a:t>permit</a:t>
            </a:r>
            <a:r>
              <a:rPr lang="en-US" sz="2400" dirty="0" smtClean="0"/>
              <a:t> or </a:t>
            </a:r>
            <a:r>
              <a:rPr lang="en-US" sz="2400" b="1" i="1" dirty="0" smtClean="0"/>
              <a:t>deny</a:t>
            </a:r>
            <a:r>
              <a:rPr lang="en-US" sz="2400" dirty="0" smtClean="0"/>
              <a:t> traffic.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ACL’s filtering criteria: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Source IP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Destination IP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Source Port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Destination Port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Source MAC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Destination MAC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741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7125" y="585787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12-11   ACL Example </a:t>
            </a:r>
          </a:p>
        </p:txBody>
      </p:sp>
      <p:pic>
        <p:nvPicPr>
          <p:cNvPr id="5" name="Picture 5" descr="12fi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5910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7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Remote Access Security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Although ACLs can be used to permit of deny specific connection flowing </a:t>
            </a:r>
            <a:r>
              <a:rPr lang="en-US" sz="2000" b="1" i="1" dirty="0" smtClean="0"/>
              <a:t>through a router</a:t>
            </a:r>
            <a:r>
              <a:rPr lang="en-US" sz="2000" dirty="0" smtClean="0"/>
              <a:t>, you also need to control connections </a:t>
            </a:r>
            <a:r>
              <a:rPr lang="en-US" sz="2000" b="1" i="1" dirty="0" smtClean="0"/>
              <a:t>to</a:t>
            </a:r>
            <a:r>
              <a:rPr lang="en-US" sz="2000" dirty="0" smtClean="0"/>
              <a:t> network devices.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Many of these remote-access security methods have been introduced in preceding </a:t>
            </a:r>
            <a:r>
              <a:rPr lang="en-US" sz="2000" dirty="0" smtClean="0"/>
              <a:t>chapters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508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A6800"/>
                </a:solidFill>
              </a:rPr>
              <a:t>Remote Access Security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RAS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RDP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err="1" smtClean="0"/>
              <a:t>PPPoE</a:t>
            </a:r>
            <a:endParaRPr lang="en-US" sz="2800" dirty="0" smtClean="0"/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PPP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SSH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Kerberos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AAA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RADIUS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TACACS+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NAC</a:t>
            </a:r>
          </a:p>
          <a:p>
            <a:r>
              <a:rPr lang="en-US" dirty="0" smtClean="0"/>
              <a:t>802.1x</a:t>
            </a:r>
          </a:p>
          <a:p>
            <a:r>
              <a:rPr lang="en-US" dirty="0" smtClean="0"/>
              <a:t>CHAP</a:t>
            </a:r>
          </a:p>
          <a:p>
            <a:r>
              <a:rPr lang="en-US" dirty="0" smtClean="0"/>
              <a:t>MS-CHAP</a:t>
            </a:r>
          </a:p>
          <a:p>
            <a:r>
              <a:rPr lang="en-US" dirty="0" smtClean="0"/>
              <a:t>EAP</a:t>
            </a:r>
          </a:p>
          <a:p>
            <a:r>
              <a:rPr lang="en-US" dirty="0" smtClean="0"/>
              <a:t>Two-factor authentication</a:t>
            </a:r>
          </a:p>
          <a:p>
            <a:r>
              <a:rPr lang="en-US" dirty="0" smtClean="0"/>
              <a:t>Single sign-on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Firewalls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At this point, we have introduced various security threats, along with best practices to protect your network form those threats.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Now we are going to cover three additional layers of security that can be applied to a network.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The additional layers consist of </a:t>
            </a:r>
            <a:r>
              <a:rPr lang="en-US" sz="2400" b="1" i="1" dirty="0" smtClean="0"/>
              <a:t>firewalls, virtual private networks, </a:t>
            </a:r>
            <a:r>
              <a:rPr lang="en-US" sz="2400" dirty="0" smtClean="0"/>
              <a:t>and</a:t>
            </a:r>
            <a:r>
              <a:rPr lang="en-US" sz="2400" b="1" i="1" dirty="0" smtClean="0"/>
              <a:t> intrusion detection and prevention systems.</a:t>
            </a:r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0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Securing a Network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37535" y="1905000"/>
            <a:ext cx="8229600" cy="4191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Today’s networks are increasingly dependent on connectivity with other networks.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However, connecting an organization’s trusted network to untrusted network’s such as the Internet, introduces security risks.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To protect your organization’s data from malicious users, you need to understand the types of threats against which you might have to defend.</a:t>
            </a:r>
          </a:p>
        </p:txBody>
      </p:sp>
    </p:spTree>
    <p:extLst>
      <p:ext uri="{BB962C8B-B14F-4D97-AF65-F5344CB8AC3E}">
        <p14:creationId xmlns:p14="http://schemas.microsoft.com/office/powerpoint/2010/main" val="61932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Firewall Types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 firewall defines a set of rules to dictate which types of traffic are permitted of denied as that traffic enters of exits a firewall interface.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b="1" dirty="0" smtClean="0"/>
              <a:t>Software </a:t>
            </a:r>
            <a:r>
              <a:rPr lang="en-US" sz="1800" b="1" dirty="0" smtClean="0"/>
              <a:t>firewall  </a:t>
            </a:r>
            <a:r>
              <a:rPr lang="en-US" sz="1800" dirty="0" smtClean="0"/>
              <a:t>-- can be used to protect a signal system or can be software loaded in a computer with more that one NIC, controlling traffic between them.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b="1" dirty="0" smtClean="0"/>
              <a:t>Hardware firewall </a:t>
            </a:r>
            <a:r>
              <a:rPr lang="en-US" sz="1800" dirty="0" smtClean="0"/>
              <a:t>– is an appliance that acts as the firewall.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Firewall Inspection Types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i="1" dirty="0" smtClean="0"/>
              <a:t>Packet-filtering firewall </a:t>
            </a:r>
            <a:r>
              <a:rPr lang="en-US" sz="2000" dirty="0" smtClean="0"/>
              <a:t>(stateless) -- inspect traffic solely on a packet’s header. One at a time.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i="1" dirty="0" smtClean="0"/>
              <a:t>Stateful firewall </a:t>
            </a:r>
            <a:r>
              <a:rPr lang="en-US" sz="2000" dirty="0" smtClean="0"/>
              <a:t>– recognize that a packet is part of a session that might have originated inside the LAN or outside the </a:t>
            </a:r>
            <a:r>
              <a:rPr lang="en-US" sz="2000" dirty="0" smtClean="0"/>
              <a:t>LAN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0517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00086" y="5856287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 Figure 12-12   Packet-Filtering Firewall </a:t>
            </a:r>
          </a:p>
        </p:txBody>
      </p:sp>
      <p:pic>
        <p:nvPicPr>
          <p:cNvPr id="5" name="Picture 5" descr="12fig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61" y="1905000"/>
            <a:ext cx="6300788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5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09919" y="591502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12-13   Stateful Firewall </a:t>
            </a:r>
          </a:p>
        </p:txBody>
      </p:sp>
      <p:pic>
        <p:nvPicPr>
          <p:cNvPr id="5" name="Picture 6" descr="12fig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376988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Firewall Zones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 firewalls interface can be defined as belonging to different </a:t>
            </a:r>
            <a:r>
              <a:rPr lang="en-US" sz="2400" b="1" i="1" dirty="0" smtClean="0"/>
              <a:t>firewall zones</a:t>
            </a:r>
            <a:r>
              <a:rPr lang="en-US" sz="2000" dirty="0" smtClean="0"/>
              <a:t>. 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After the zones are created, you then set up rules based on those zones.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Typical zones names: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Inside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Outside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DMZ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0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28598" y="5853035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/>
              <a:t> Figure 12-14   Firewall Zone Example </a:t>
            </a:r>
          </a:p>
        </p:txBody>
      </p:sp>
      <p:pic>
        <p:nvPicPr>
          <p:cNvPr id="5" name="Picture 5" descr="12fig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73" y="1752600"/>
            <a:ext cx="5654675" cy="392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0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Virtual Private Networks (VPN)</a:t>
            </a:r>
            <a:r>
              <a:rPr lang="en-US" sz="28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Much of today’s workforce is located outside of a corporate headquarters location.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Some employees work in remote offices, while other telecommute, and other travel as part of their job.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These employees need a secure method to connect back to the headquarters (HQ).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WAN technologies could be used but would be expensive to implement.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 VPN supports secure communication between two sites over an untrusted network.</a:t>
            </a:r>
          </a:p>
        </p:txBody>
      </p:sp>
    </p:spTree>
    <p:extLst>
      <p:ext uri="{BB962C8B-B14F-4D97-AF65-F5344CB8AC3E}">
        <p14:creationId xmlns:p14="http://schemas.microsoft.com/office/powerpoint/2010/main" val="170558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VPN (cont.)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There are two primary categories of VPNs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b="1" dirty="0" smtClean="0"/>
              <a:t>Site to Site  </a:t>
            </a:r>
            <a:r>
              <a:rPr lang="en-US" dirty="0" smtClean="0"/>
              <a:t>-- interconnects two sites, as an alternative to a leased line, at a reduced cost.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b="1" dirty="0" smtClean="0"/>
              <a:t>Client to </a:t>
            </a:r>
            <a:r>
              <a:rPr lang="en-US" b="1" dirty="0" smtClean="0"/>
              <a:t>Site</a:t>
            </a:r>
            <a:r>
              <a:rPr lang="en-US" dirty="0" smtClean="0"/>
              <a:t> </a:t>
            </a:r>
            <a:r>
              <a:rPr lang="en-US" dirty="0" smtClean="0"/>
              <a:t>– interconnects a remote user with a site, as an alternative to dial-up or ISDN connectivity, at a reduced cost.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92713" y="5992812"/>
            <a:ext cx="6984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 Figure 12-15   Sample Site-to-Site VPN </a:t>
            </a:r>
          </a:p>
        </p:txBody>
      </p:sp>
      <p:pic>
        <p:nvPicPr>
          <p:cNvPr id="5" name="Picture 5" descr="12fig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599"/>
            <a:ext cx="4779963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3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3925" y="5989637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12-16   Sample Client-to-Site VPN </a:t>
            </a:r>
          </a:p>
        </p:txBody>
      </p:sp>
      <p:pic>
        <p:nvPicPr>
          <p:cNvPr id="5" name="Picture 5" descr="12fig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00" y="1828800"/>
            <a:ext cx="4821238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2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267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Overview of IPsec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Broadband technologies, such as cable and DSL, in addition to other VPN transport mechanisms, often traverse and untrusted network, such as the Internet</a:t>
            </a:r>
            <a:r>
              <a:rPr lang="en-US" sz="24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IPsec VPNs offer strong security  features, such as the following: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Confidentiality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Integrity</a:t>
            </a:r>
          </a:p>
          <a:p>
            <a:pPr lvl="2">
              <a:buFont typeface="Wingdings" pitchFamily="2" charset="2"/>
              <a:buChar char="§"/>
            </a:pPr>
            <a:r>
              <a:rPr lang="en-US" sz="1800" dirty="0" smtClean="0"/>
              <a:t>Authentication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IKE Modes and Phase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IPsec use a collection of protocols to provide features. One of the primary protocols the IPsec uses is the </a:t>
            </a:r>
            <a:r>
              <a:rPr lang="en-US" sz="2000" b="1" i="1" dirty="0" smtClean="0"/>
              <a:t>Internet Key Exchange </a:t>
            </a:r>
            <a:endParaRPr lang="en-US" sz="2000" dirty="0" smtClean="0"/>
          </a:p>
          <a:p>
            <a:pPr marL="914400" lvl="2" indent="0">
              <a:buNone/>
            </a:pP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962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37535" y="2133600"/>
            <a:ext cx="8229600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For most of today’s corporate networks, the demands of e-commerce and customer contact require connectivity between internal corporate networks and the outside world.</a:t>
            </a:r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All networks require </a:t>
            </a:r>
            <a:r>
              <a:rPr lang="en-US" sz="2800" dirty="0" smtClean="0"/>
              <a:t>network </a:t>
            </a:r>
            <a:r>
              <a:rPr lang="en-US" sz="2800" dirty="0" smtClean="0"/>
              <a:t>security</a:t>
            </a: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1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05656" y="5610225"/>
            <a:ext cx="740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Transport mode </a:t>
            </a:r>
            <a:r>
              <a:rPr lang="en-US" sz="1400" dirty="0" smtClean="0"/>
              <a:t>encrypts only the payload</a:t>
            </a:r>
          </a:p>
          <a:p>
            <a:pPr algn="ctr"/>
            <a:r>
              <a:rPr lang="en-US" sz="1400" b="1" dirty="0" smtClean="0"/>
              <a:t>Tunnel mode </a:t>
            </a:r>
            <a:r>
              <a:rPr lang="en-US" sz="1400" dirty="0" smtClean="0"/>
              <a:t>encrypts the whole packet</a:t>
            </a:r>
            <a:endParaRPr lang="en-US" sz="1400" b="1" dirty="0"/>
          </a:p>
        </p:txBody>
      </p:sp>
      <p:pic>
        <p:nvPicPr>
          <p:cNvPr id="5" name="Picture 5" descr="12fig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884988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4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19199" y="5900737"/>
            <a:ext cx="62880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 Figure 12-18   IPsec VPN Steps </a:t>
            </a:r>
          </a:p>
        </p:txBody>
      </p:sp>
      <p:pic>
        <p:nvPicPr>
          <p:cNvPr id="5" name="Picture 7" descr="12fig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1"/>
            <a:ext cx="6288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2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068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VPN Protocols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SSL/TLS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Strong, used by HTTPS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L2TP / IPSec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L2F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Old tunneling protocol from Cisco, no encryption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PPTP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Old Microsoft VPN protocol, weak encryption</a:t>
            </a:r>
          </a:p>
          <a:p>
            <a:pPr lvl="2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3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267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Intrusion Detection and Prevention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When an attacker launches an attack against a network, </a:t>
            </a:r>
            <a:r>
              <a:rPr lang="en-US" sz="2000" b="1" i="1" dirty="0" smtClean="0"/>
              <a:t>intrusion detection systems </a:t>
            </a:r>
            <a:r>
              <a:rPr lang="en-US" sz="2000" dirty="0" smtClean="0"/>
              <a:t>(IDS), and </a:t>
            </a:r>
            <a:r>
              <a:rPr lang="en-US" sz="2000" b="1" i="1" dirty="0" smtClean="0"/>
              <a:t>intrusion prevention systems</a:t>
            </a:r>
            <a:r>
              <a:rPr lang="en-US" sz="2000" dirty="0" smtClean="0"/>
              <a:t> (IPS) technologies are often able to recognize the attack and respond appropriately.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Attacks might be recognizable by comparing incoming data streams against a database of well-known attack signatures.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IDS Versus IPS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IDS, sits parallel to the network, is a passive device, that monitors all traffic and sends alerts.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IPS, sits in-line to the network, is an active device, that monitors all traffic and sends alerts and deals with the offending traffic.</a:t>
            </a:r>
          </a:p>
        </p:txBody>
      </p:sp>
    </p:spTree>
    <p:extLst>
      <p:ext uri="{BB962C8B-B14F-4D97-AF65-F5344CB8AC3E}">
        <p14:creationId xmlns:p14="http://schemas.microsoft.com/office/powerpoint/2010/main" val="136194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90919" y="5911850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12-19   IDS and IPS Network Placement </a:t>
            </a:r>
          </a:p>
        </p:txBody>
      </p:sp>
      <p:pic>
        <p:nvPicPr>
          <p:cNvPr id="5" name="Picture 5" descr="12fig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94" y="1828800"/>
            <a:ext cx="5589588" cy="390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2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267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IDS and IPS Device Categories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IDS and IPS device can be categorized based on how they detect malicious traffic.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Detection Methods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Signature-based detection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Policy-based detection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Anomaly-based detection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Deploying Network-Based and Host-Based Solutions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NIPS and HIPS solutions can work in tandem. This help further protect the system.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2188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Defending Against Attacks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27125" y="5954712"/>
            <a:ext cx="740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/>
              <a:t> Figure 12-20   NIDS, NIPS, and HIPS Deployment Example </a:t>
            </a:r>
          </a:p>
        </p:txBody>
      </p:sp>
      <p:pic>
        <p:nvPicPr>
          <p:cNvPr id="4" name="Picture 5" descr="12fig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4999"/>
            <a:ext cx="63563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73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15413" y="1905000"/>
            <a:ext cx="8229600" cy="3657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 b="1" i="1" u="sng" dirty="0" smtClean="0"/>
              <a:t>C</a:t>
            </a:r>
            <a:r>
              <a:rPr lang="en-US" sz="2800" dirty="0" smtClean="0"/>
              <a:t>onfidentiality </a:t>
            </a:r>
            <a:r>
              <a:rPr lang="en-US" sz="2800" dirty="0" smtClean="0"/>
              <a:t>– keeping </a:t>
            </a:r>
            <a:r>
              <a:rPr lang="en-US" sz="2800" dirty="0" smtClean="0"/>
              <a:t>the data private</a:t>
            </a:r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US" sz="3600" b="1" i="1" u="sng" dirty="0" smtClean="0"/>
              <a:t>I</a:t>
            </a:r>
            <a:r>
              <a:rPr lang="en-US" sz="2800" dirty="0" smtClean="0"/>
              <a:t>ntegrity – ensures that data has not been </a:t>
            </a:r>
            <a:r>
              <a:rPr lang="en-US" sz="2800" dirty="0" smtClean="0"/>
              <a:t>modified</a:t>
            </a:r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Font typeface="Wingdings" pitchFamily="2" charset="2"/>
              <a:buChar char="§"/>
            </a:pPr>
            <a:r>
              <a:rPr lang="en-US" sz="3600" b="1" i="1" u="sng" dirty="0" smtClean="0"/>
              <a:t>A</a:t>
            </a:r>
            <a:r>
              <a:rPr lang="en-US" sz="2800" dirty="0" smtClean="0"/>
              <a:t>vailability </a:t>
            </a:r>
            <a:r>
              <a:rPr lang="en-US" sz="2800" dirty="0" smtClean="0"/>
              <a:t>– the </a:t>
            </a:r>
            <a:r>
              <a:rPr lang="en-US" sz="2800" dirty="0" smtClean="0"/>
              <a:t>data is accessible when </a:t>
            </a:r>
            <a:r>
              <a:rPr lang="en-US" sz="2800" dirty="0" smtClean="0"/>
              <a:t>needed</a:t>
            </a:r>
            <a:endParaRPr lang="en-US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9916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CA6800"/>
                </a:solidFill>
              </a:rPr>
              <a:t>Three Primary Goals of Network Security</a:t>
            </a:r>
            <a:endParaRPr lang="en-US" sz="36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2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362200" y="2219717"/>
            <a:ext cx="4000500" cy="3597704"/>
            <a:chOff x="2671609" y="1750142"/>
            <a:chExt cx="4000500" cy="3597704"/>
          </a:xfrm>
        </p:grpSpPr>
        <p:sp>
          <p:nvSpPr>
            <p:cNvPr id="5" name="Oval 4"/>
            <p:cNvSpPr/>
            <p:nvPr/>
          </p:nvSpPr>
          <p:spPr>
            <a:xfrm>
              <a:off x="3733800" y="3048000"/>
              <a:ext cx="1447800" cy="1371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95709" y="283323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Confidentiality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7009" y="4978514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Integrity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71609" y="283323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Availability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086100" y="3220998"/>
              <a:ext cx="495300" cy="2842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643160" y="1750142"/>
              <a:ext cx="1676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C I A</a:t>
              </a:r>
              <a:endParaRPr lang="en-US" sz="48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457700" y="4470628"/>
              <a:ext cx="0" cy="5078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" idx="2"/>
            </p:cNvCxnSpPr>
            <p:nvPr/>
          </p:nvCxnSpPr>
          <p:spPr>
            <a:xfrm flipH="1">
              <a:off x="5281460" y="3202562"/>
              <a:ext cx="552449" cy="3026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20329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3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37535" y="2133600"/>
            <a:ext cx="8212753" cy="4343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Confidentiality can be provided by </a:t>
            </a:r>
            <a:r>
              <a:rPr lang="en-US" sz="2800" b="1" i="1" dirty="0" smtClean="0"/>
              <a:t>encryption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Encryption has two basic forms: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i="1" dirty="0" smtClean="0"/>
              <a:t>Symmetric encryption  -- </a:t>
            </a:r>
            <a:r>
              <a:rPr lang="en-US" sz="2400" dirty="0" smtClean="0"/>
              <a:t>implies that the same key is used by both the sender and receiver to encrypt and decrypt a packet</a:t>
            </a:r>
            <a:r>
              <a:rPr lang="en-US" sz="2400" dirty="0" smtClean="0"/>
              <a:t>.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DES is an old, insecure protocol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3DES and AES are much better</a:t>
            </a:r>
            <a:endParaRPr lang="en-US" sz="2400" b="1" i="1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b="1" i="1" dirty="0" smtClean="0"/>
              <a:t>Asymmetric encryption -- </a:t>
            </a:r>
            <a:r>
              <a:rPr lang="en-US" sz="2400" dirty="0" smtClean="0"/>
              <a:t> uses different keys for the sender and receiver of a </a:t>
            </a:r>
            <a:r>
              <a:rPr lang="en-US" sz="2400" dirty="0" smtClean="0"/>
              <a:t>packet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RSA is the most common system, used by HTTPS</a:t>
            </a:r>
            <a:endParaRPr lang="en-US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1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37535" y="2133600"/>
            <a:ext cx="8212753" cy="4343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Integrity can </a:t>
            </a:r>
            <a:r>
              <a:rPr lang="en-US" sz="2800" dirty="0" smtClean="0"/>
              <a:t>be provided by </a:t>
            </a:r>
            <a:r>
              <a:rPr lang="en-US" sz="2800" b="1" i="1" dirty="0" smtClean="0"/>
              <a:t>hashing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Hash value is like a fingerprint of the data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Any alteration in data changes the hash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Ethernet uses CRC32 to detect transmission errors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MD5 is an old, insecure hash function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SHA-1, SHA-2, and SHA-3 are newer and more secure</a:t>
            </a:r>
            <a:endParaRPr lang="en-US" sz="16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Security Fundamentals</a:t>
            </a:r>
            <a:endParaRPr lang="en-US" sz="4000" dirty="0">
              <a:solidFill>
                <a:srgbClr val="CA6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4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5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45</Template>
  <TotalTime>4223</TotalTime>
  <Words>2374</Words>
  <Application>Microsoft Macintosh PowerPoint</Application>
  <PresentationFormat>On-screen Show (4:3)</PresentationFormat>
  <Paragraphs>371</Paragraphs>
  <Slides>56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45</vt:lpstr>
      <vt:lpstr>CompTIA     Network +</vt:lpstr>
      <vt:lpstr>Objectives</vt:lpstr>
      <vt:lpstr>Objectives</vt:lpstr>
      <vt:lpstr>Securing a Network</vt:lpstr>
      <vt:lpstr>Security Fundamentals</vt:lpstr>
      <vt:lpstr>Three Primary Goals of Network Security</vt:lpstr>
      <vt:lpstr>Security Fundamentals</vt:lpstr>
      <vt:lpstr>Security Fundamentals</vt:lpstr>
      <vt:lpstr>Security Fundamentals</vt:lpstr>
      <vt:lpstr>Security Fundamentals</vt:lpstr>
      <vt:lpstr>Security Fundamentals</vt:lpstr>
      <vt:lpstr>Security Fundamentals</vt:lpstr>
      <vt:lpstr>Security Fundamentals</vt:lpstr>
      <vt:lpstr>Security Fundamentals</vt:lpstr>
      <vt:lpstr>Security Fundamentals</vt:lpstr>
      <vt:lpstr>Security Fundamentals</vt:lpstr>
      <vt:lpstr>Security Fundamentals</vt:lpstr>
      <vt:lpstr>Security Fundamentals</vt:lpstr>
      <vt:lpstr>Security Fundamentals</vt:lpstr>
      <vt:lpstr>Security Fundamentals</vt:lpstr>
      <vt:lpstr>Security Fundamentals</vt:lpstr>
      <vt:lpstr>Security Fundamentals</vt:lpstr>
      <vt:lpstr>Security Fundamentals</vt:lpstr>
      <vt:lpstr>Security Fundamentals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Security Fundamentals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Remote Access Security Methods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  <vt:lpstr>Defending Against Attacks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CompTIA     Network +</dc:title>
  <dc:creator>Francis Goryl</dc:creator>
  <cp:lastModifiedBy>Sam Bowne</cp:lastModifiedBy>
  <cp:revision>298</cp:revision>
  <cp:lastPrinted>2012-01-31T16:54:41Z</cp:lastPrinted>
  <dcterms:created xsi:type="dcterms:W3CDTF">2012-01-23T18:41:44Z</dcterms:created>
  <dcterms:modified xsi:type="dcterms:W3CDTF">2013-10-17T00:15:55Z</dcterms:modified>
</cp:coreProperties>
</file>