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5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90" r:id="rId25"/>
    <p:sldId id="281" r:id="rId26"/>
    <p:sldId id="361" r:id="rId27"/>
    <p:sldId id="282" r:id="rId28"/>
    <p:sldId id="284" r:id="rId29"/>
    <p:sldId id="285" r:id="rId30"/>
    <p:sldId id="283" r:id="rId31"/>
    <p:sldId id="286" r:id="rId32"/>
    <p:sldId id="278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7" r:id="rId57"/>
    <p:sldId id="311" r:id="rId58"/>
    <p:sldId id="312" r:id="rId59"/>
    <p:sldId id="313" r:id="rId60"/>
    <p:sldId id="314" r:id="rId61"/>
    <p:sldId id="315" r:id="rId62"/>
    <p:sldId id="316" r:id="rId63"/>
    <p:sldId id="318" r:id="rId64"/>
    <p:sldId id="319" r:id="rId65"/>
    <p:sldId id="320" r:id="rId66"/>
    <p:sldId id="321" r:id="rId67"/>
    <p:sldId id="323" r:id="rId68"/>
    <p:sldId id="324" r:id="rId69"/>
    <p:sldId id="322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68" r:id="rId79"/>
    <p:sldId id="333" r:id="rId80"/>
    <p:sldId id="334" r:id="rId81"/>
    <p:sldId id="335" r:id="rId82"/>
    <p:sldId id="336" r:id="rId83"/>
    <p:sldId id="337" r:id="rId84"/>
    <p:sldId id="343" r:id="rId85"/>
    <p:sldId id="338" r:id="rId86"/>
    <p:sldId id="339" r:id="rId87"/>
    <p:sldId id="340" r:id="rId88"/>
    <p:sldId id="341" r:id="rId89"/>
    <p:sldId id="344" r:id="rId90"/>
    <p:sldId id="345" r:id="rId91"/>
    <p:sldId id="346" r:id="rId92"/>
    <p:sldId id="369" r:id="rId93"/>
    <p:sldId id="370" r:id="rId94"/>
    <p:sldId id="371" r:id="rId95"/>
    <p:sldId id="372" r:id="rId96"/>
    <p:sldId id="373" r:id="rId97"/>
    <p:sldId id="374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37" autoAdjust="0"/>
  </p:normalViewPr>
  <p:slideViewPr>
    <p:cSldViewPr snapToGrid="0" snapToObjects="1">
      <p:cViewPr varScale="1">
        <p:scale>
          <a:sx n="102" d="100"/>
          <a:sy n="102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presProps" Target="pres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3: 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321538"/>
            <a:ext cx="4052148" cy="3324781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rev. </a:t>
            </a:r>
            <a:r>
              <a:rPr lang="en-US" sz="2800" smtClean="0">
                <a:solidFill>
                  <a:schemeClr val="tx1"/>
                </a:solidFill>
              </a:rPr>
              <a:t>2-4-15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Wiping your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etwork-setting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6" y="1417638"/>
            <a:ext cx="6350000" cy="4749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095988"/>
            <a:ext cx="8229600" cy="53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Image from hongkiat.com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12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747"/>
          </a:xfrm>
        </p:spPr>
        <p:txBody>
          <a:bodyPr/>
          <a:lstStyle/>
          <a:p>
            <a:r>
              <a:rPr lang="en-US" dirty="0" smtClean="0"/>
              <a:t>Wiping your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5988"/>
            <a:ext cx="8229600" cy="538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Image </a:t>
            </a:r>
            <a:r>
              <a:rPr lang="en-US" sz="2400" dirty="0"/>
              <a:t>from </a:t>
            </a:r>
            <a:r>
              <a:rPr lang="en-US" sz="2400" dirty="0" err="1"/>
              <a:t>hongkiat.com</a:t>
            </a:r>
            <a:endParaRPr lang="en-US" sz="2400" dirty="0"/>
          </a:p>
        </p:txBody>
      </p:sp>
      <p:pic>
        <p:nvPicPr>
          <p:cNvPr id="5" name="Picture 4" descr="network-settings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5" y="1228960"/>
            <a:ext cx="63500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2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83824"/>
          </a:xfrm>
        </p:spPr>
        <p:txBody>
          <a:bodyPr/>
          <a:lstStyle/>
          <a:p>
            <a:r>
              <a:rPr lang="en-US" dirty="0" smtClean="0"/>
              <a:t>Security of Modern iPhone</a:t>
            </a:r>
            <a:br>
              <a:rPr lang="en-US" dirty="0" smtClean="0"/>
            </a:br>
            <a:r>
              <a:rPr lang="en-US" dirty="0" smtClean="0"/>
              <a:t>(&amp; other </a:t>
            </a:r>
            <a:r>
              <a:rPr lang="en-US" dirty="0" err="1" smtClean="0"/>
              <a:t>iThings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077"/>
            <a:ext cx="8229600" cy="4055086"/>
          </a:xfrm>
        </p:spPr>
        <p:txBody>
          <a:bodyPr/>
          <a:lstStyle/>
          <a:p>
            <a:r>
              <a:rPr lang="en-US" dirty="0" smtClean="0"/>
              <a:t>The most secure consumer-grade operating system available</a:t>
            </a:r>
          </a:p>
          <a:p>
            <a:pPr lvl="1"/>
            <a:r>
              <a:rPr lang="en-US" dirty="0" smtClean="0"/>
              <a:t>Unless you jailbreak it</a:t>
            </a:r>
          </a:p>
          <a:p>
            <a:r>
              <a:rPr lang="en-US" dirty="0" smtClean="0"/>
              <a:t>No antivirus or firewall is available, because you don't need them</a:t>
            </a:r>
          </a:p>
          <a:p>
            <a:r>
              <a:rPr lang="en-US" dirty="0" smtClean="0"/>
              <a:t>No spreading viruses</a:t>
            </a:r>
          </a:p>
          <a:p>
            <a:r>
              <a:rPr lang="en-US" dirty="0" smtClean="0"/>
              <a:t>Limited, targeted attacks are still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791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Jailbreaking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3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Defeating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owner of an iPhone does not have root access to their own device by default</a:t>
            </a:r>
          </a:p>
          <a:p>
            <a:r>
              <a:rPr lang="en-US" dirty="0" smtClean="0"/>
              <a:t>You need to defeat Apple and hack your own phone to get it</a:t>
            </a:r>
          </a:p>
          <a:p>
            <a:r>
              <a:rPr lang="en-US" dirty="0" smtClean="0"/>
              <a:t>This offends a lot of freedom-lovers, but it makes you a lot safer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72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Liberty or Death!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23" y="1600200"/>
            <a:ext cx="4525107" cy="4525963"/>
          </a:xfrm>
        </p:spPr>
        <p:txBody>
          <a:bodyPr/>
          <a:lstStyle/>
          <a:p>
            <a:r>
              <a:rPr lang="en-US" i="1" dirty="0" smtClean="0"/>
              <a:t>"Those </a:t>
            </a:r>
            <a:r>
              <a:rPr lang="en-US" i="1" dirty="0"/>
              <a:t>who would give up essential Liberty, to purchase a little temporary Safety, deserve neither Liberty nor Safety</a:t>
            </a:r>
            <a:r>
              <a:rPr lang="en-US" i="1" dirty="0" smtClean="0"/>
              <a:t>." – Ben Franklin</a:t>
            </a:r>
          </a:p>
          <a:p>
            <a:pPr lvl="1"/>
            <a:r>
              <a:rPr lang="en-US" dirty="0" smtClean="0"/>
              <a:t>A widely misunderstood quote (link Ch 3)</a:t>
            </a:r>
            <a:endParaRPr lang="en-US" dirty="0"/>
          </a:p>
        </p:txBody>
      </p:sp>
      <p:pic>
        <p:nvPicPr>
          <p:cNvPr id="4" name="Picture 3" descr="432013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9623" r="10236"/>
          <a:stretch/>
        </p:blipFill>
        <p:spPr>
          <a:xfrm>
            <a:off x="4740031" y="1417638"/>
            <a:ext cx="3946769" cy="44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9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full control of an </a:t>
            </a:r>
            <a:r>
              <a:rPr lang="en-US" dirty="0" err="1" smtClean="0"/>
              <a:t>iThing</a:t>
            </a:r>
            <a:endParaRPr lang="en-US" dirty="0" smtClean="0"/>
          </a:p>
          <a:p>
            <a:r>
              <a:rPr lang="en-US" dirty="0" smtClean="0"/>
              <a:t>May require downloading software, or, occasionally, just a visit to jailbreakme.com</a:t>
            </a:r>
          </a:p>
          <a:p>
            <a:r>
              <a:rPr lang="en-US" dirty="0" smtClean="0"/>
              <a:t>You get access to Cydia, a large store of unauthorized apps</a:t>
            </a:r>
          </a:p>
          <a:p>
            <a:pPr lvl="1"/>
            <a:r>
              <a:rPr lang="en-US" dirty="0" smtClean="0"/>
              <a:t>Also stolen commercial apps</a:t>
            </a:r>
          </a:p>
          <a:p>
            <a:pPr lvl="1"/>
            <a:r>
              <a:rPr lang="en-US" dirty="0" smtClean="0"/>
              <a:t>Code signing is disabled, so you can run any app, good or bad</a:t>
            </a:r>
          </a:p>
        </p:txBody>
      </p:sp>
    </p:spTree>
    <p:extLst>
      <p:ext uri="{BB962C8B-B14F-4D97-AF65-F5344CB8AC3E}">
        <p14:creationId xmlns:p14="http://schemas.microsoft.com/office/powerpoint/2010/main" val="350764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of Jailbreaking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Jailbreaking is an exploit against a vulnerability</a:t>
            </a:r>
          </a:p>
          <a:p>
            <a:r>
              <a:rPr lang="en-US" dirty="0" err="1" smtClean="0"/>
              <a:t>Trojaned</a:t>
            </a:r>
            <a:r>
              <a:rPr lang="en-US" dirty="0" smtClean="0"/>
              <a:t> Jailbreak apps could do anything to your device</a:t>
            </a:r>
          </a:p>
          <a:p>
            <a:r>
              <a:rPr lang="en-US" dirty="0" smtClean="0"/>
              <a:t>Jailbroken phones may lose some functionality</a:t>
            </a:r>
          </a:p>
          <a:p>
            <a:pPr lvl="1"/>
            <a:r>
              <a:rPr lang="en-US" dirty="0" smtClean="0"/>
              <a:t>Such as iBooks</a:t>
            </a:r>
          </a:p>
          <a:p>
            <a:r>
              <a:rPr lang="en-US" dirty="0" smtClean="0"/>
              <a:t>You may "brick" your device</a:t>
            </a:r>
          </a:p>
          <a:p>
            <a:r>
              <a:rPr lang="en-US" dirty="0" smtClean="0"/>
              <a:t>Voids your warranty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5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No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you back up your device first with iTunes</a:t>
            </a:r>
          </a:p>
          <a:p>
            <a:r>
              <a:rPr lang="en-US" dirty="0" smtClean="0"/>
              <a:t>There is no way back to a completely clean system after jailbreaking</a:t>
            </a:r>
          </a:p>
          <a:p>
            <a:pPr lvl="1"/>
            <a:r>
              <a:rPr lang="en-US" dirty="0" smtClean="0"/>
              <a:t>Except, possibly, reset to factory defaults</a:t>
            </a:r>
          </a:p>
        </p:txBody>
      </p:sp>
    </p:spTree>
    <p:extLst>
      <p:ext uri="{BB962C8B-B14F-4D97-AF65-F5344CB8AC3E}">
        <p14:creationId xmlns:p14="http://schemas.microsoft.com/office/powerpoint/2010/main" val="549781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Becomes Your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077"/>
            <a:ext cx="8229600" cy="4309086"/>
          </a:xfrm>
        </p:spPr>
        <p:txBody>
          <a:bodyPr/>
          <a:lstStyle/>
          <a:p>
            <a:r>
              <a:rPr lang="en-US" dirty="0" smtClean="0"/>
              <a:t>Your device is no longer protected by Apple</a:t>
            </a:r>
          </a:p>
          <a:p>
            <a:r>
              <a:rPr lang="en-US" dirty="0" smtClean="0"/>
              <a:t>The jailbreak community is a very powerful security research 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3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popular, 500 million sold as of 2013</a:t>
            </a:r>
          </a:p>
          <a:p>
            <a:r>
              <a:rPr lang="en-US" dirty="0" smtClean="0"/>
              <a:t>Modern versions are very secure</a:t>
            </a:r>
          </a:p>
          <a:p>
            <a:r>
              <a:rPr lang="en-US" dirty="0" smtClean="0"/>
              <a:t>Closed system: by default,</a:t>
            </a:r>
          </a:p>
          <a:p>
            <a:pPr lvl="1"/>
            <a:r>
              <a:rPr lang="en-US" dirty="0" smtClean="0"/>
              <a:t>Third parties are not allowed to modify the OS in any way</a:t>
            </a:r>
          </a:p>
          <a:p>
            <a:pPr lvl="1"/>
            <a:r>
              <a:rPr lang="en-US" dirty="0" smtClean="0"/>
              <a:t>Users cannot access their </a:t>
            </a:r>
            <a:r>
              <a:rPr lang="en-US" dirty="0" err="1" smtClean="0"/>
              <a:t>iThings</a:t>
            </a:r>
            <a:r>
              <a:rPr lang="en-US" dirty="0" smtClean="0"/>
              <a:t> remotely</a:t>
            </a:r>
          </a:p>
          <a:p>
            <a:pPr lvl="1"/>
            <a:r>
              <a:rPr lang="en-US" dirty="0" smtClean="0"/>
              <a:t>Can only install apps from Apple's App Store, no third parties</a:t>
            </a:r>
          </a:p>
          <a:p>
            <a:r>
              <a:rPr lang="en-US" dirty="0" smtClean="0"/>
              <a:t>Hackers work to overcome these restrictions</a:t>
            </a:r>
          </a:p>
        </p:txBody>
      </p:sp>
    </p:spTree>
    <p:extLst>
      <p:ext uri="{BB962C8B-B14F-4D97-AF65-F5344CB8AC3E}">
        <p14:creationId xmlns:p14="http://schemas.microsoft.com/office/powerpoint/2010/main" val="344393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 on Jailbroken iPhones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6769"/>
            <a:ext cx="8229600" cy="909394"/>
          </a:xfrm>
        </p:spPr>
        <p:txBody>
          <a:bodyPr/>
          <a:lstStyle/>
          <a:p>
            <a:r>
              <a:rPr lang="en-US" dirty="0" smtClean="0"/>
              <a:t>Links Ch 3h, 3i, 3j</a:t>
            </a:r>
            <a:endParaRPr lang="en-US" dirty="0"/>
          </a:p>
        </p:txBody>
      </p:sp>
      <p:pic>
        <p:nvPicPr>
          <p:cNvPr id="4" name="Picture 3" descr="Screen Shot 2014-12-25 at 9.3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62461" cy="135877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12-25 at 9.32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5323"/>
            <a:ext cx="8039100" cy="1117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46517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Jailbreaking and Unlocking iPhones are Legal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094163"/>
          </a:xfrm>
        </p:spPr>
        <p:txBody>
          <a:bodyPr/>
          <a:lstStyle/>
          <a:p>
            <a:r>
              <a:rPr lang="en-US" dirty="0" smtClean="0"/>
              <a:t>Jailbreaking</a:t>
            </a:r>
          </a:p>
          <a:p>
            <a:pPr lvl="1"/>
            <a:r>
              <a:rPr lang="en-US" dirty="0" smtClean="0"/>
              <a:t>Gaining root access</a:t>
            </a:r>
          </a:p>
          <a:p>
            <a:pPr lvl="1"/>
            <a:r>
              <a:rPr lang="en-US" dirty="0" smtClean="0"/>
              <a:t>Legal through 2015 through a time-limited exception to the DMCA (link Ch 3k, 3m)</a:t>
            </a:r>
          </a:p>
          <a:p>
            <a:pPr lvl="1"/>
            <a:r>
              <a:rPr lang="en-US" dirty="0" smtClean="0"/>
              <a:t>Jailbreaking an </a:t>
            </a:r>
            <a:r>
              <a:rPr lang="en-US" dirty="0" err="1" smtClean="0"/>
              <a:t>iPad</a:t>
            </a:r>
            <a:r>
              <a:rPr lang="en-US" dirty="0" smtClean="0"/>
              <a:t> is now illegal again</a:t>
            </a:r>
          </a:p>
          <a:p>
            <a:r>
              <a:rPr lang="en-US" dirty="0" smtClean="0"/>
              <a:t>Unlocking</a:t>
            </a:r>
          </a:p>
          <a:p>
            <a:pPr lvl="1"/>
            <a:r>
              <a:rPr lang="en-US" dirty="0" smtClean="0"/>
              <a:t>Enabling you to switch carriers</a:t>
            </a:r>
          </a:p>
          <a:p>
            <a:pPr lvl="1"/>
            <a:r>
              <a:rPr lang="en-US" dirty="0" smtClean="0"/>
              <a:t>Now legal (link Ch 3l)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7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Jailbreaking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control of the boot process</a:t>
            </a:r>
          </a:p>
          <a:p>
            <a:pPr lvl="1"/>
            <a:r>
              <a:rPr lang="en-US" dirty="0" smtClean="0"/>
              <a:t>Push a custom firmware image to the device</a:t>
            </a:r>
          </a:p>
          <a:p>
            <a:pPr lvl="1"/>
            <a:r>
              <a:rPr lang="en-US" dirty="0" smtClean="0"/>
              <a:t>Works on older devices: iPhone 3G/3GS/4G, </a:t>
            </a:r>
            <a:br>
              <a:rPr lang="en-US" dirty="0" smtClean="0"/>
            </a:br>
            <a:r>
              <a:rPr lang="en-US" dirty="0" smtClean="0"/>
              <a:t>iPod 4G, </a:t>
            </a:r>
            <a:r>
              <a:rPr lang="en-US" dirty="0" err="1" smtClean="0"/>
              <a:t>iPad</a:t>
            </a:r>
            <a:r>
              <a:rPr lang="en-US" dirty="0" smtClean="0"/>
              <a:t> 1</a:t>
            </a:r>
          </a:p>
          <a:p>
            <a:r>
              <a:rPr lang="en-US" dirty="0" smtClean="0"/>
              <a:t>Remote jailbreaking</a:t>
            </a:r>
          </a:p>
          <a:p>
            <a:pPr lvl="1"/>
            <a:r>
              <a:rPr lang="en-US" dirty="0" smtClean="0"/>
              <a:t>Load a file that </a:t>
            </a:r>
          </a:p>
          <a:p>
            <a:pPr lvl="1"/>
            <a:r>
              <a:rPr lang="en-US" dirty="0" smtClean="0"/>
              <a:t>Exploits and takes control of a </a:t>
            </a:r>
            <a:r>
              <a:rPr lang="en-US" dirty="0" err="1" smtClean="0"/>
              <a:t>userland</a:t>
            </a:r>
            <a:r>
              <a:rPr lang="en-US" dirty="0" smtClean="0"/>
              <a:t> process</a:t>
            </a:r>
          </a:p>
          <a:p>
            <a:pPr lvl="1"/>
            <a:r>
              <a:rPr lang="en-US" dirty="0" smtClean="0"/>
              <a:t>Then exploits and takes control of the kernel</a:t>
            </a:r>
          </a:p>
          <a:p>
            <a:pPr lvl="1"/>
            <a:r>
              <a:rPr lang="en-US" dirty="0" smtClean="0"/>
              <a:t>jailbreakme.com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05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Recent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Corona or Absinthe jailbreak</a:t>
            </a:r>
          </a:p>
          <a:p>
            <a:pPr lvl="1"/>
            <a:r>
              <a:rPr lang="en-US" dirty="0" smtClean="0"/>
              <a:t>Works on iPhone 4S and </a:t>
            </a:r>
            <a:r>
              <a:rPr lang="en-US" dirty="0" err="1" smtClean="0"/>
              <a:t>iPad</a:t>
            </a:r>
            <a:r>
              <a:rPr lang="en-US" dirty="0" smtClean="0"/>
              <a:t> 2/3 running iOS v. 5</a:t>
            </a:r>
          </a:p>
          <a:p>
            <a:r>
              <a:rPr lang="en-US" dirty="0" smtClean="0"/>
              <a:t>Evasion</a:t>
            </a:r>
          </a:p>
          <a:p>
            <a:pPr lvl="1"/>
            <a:r>
              <a:rPr lang="en-US" dirty="0" smtClean="0"/>
              <a:t>Works on iPhone 5, iPod 5G, </a:t>
            </a:r>
            <a:r>
              <a:rPr lang="en-US" dirty="0" err="1" smtClean="0"/>
              <a:t>iPad</a:t>
            </a:r>
            <a:r>
              <a:rPr lang="en-US" dirty="0" smtClean="0"/>
              <a:t> 4, and </a:t>
            </a:r>
            <a:r>
              <a:rPr lang="en-US" dirty="0" err="1" smtClean="0"/>
              <a:t>iPad</a:t>
            </a:r>
            <a:r>
              <a:rPr lang="en-US" dirty="0" smtClean="0"/>
              <a:t> mini running iOS v. 6.x</a:t>
            </a:r>
          </a:p>
          <a:p>
            <a:pPr lvl="1"/>
            <a:r>
              <a:rPr lang="en-US" dirty="0" smtClean="0"/>
              <a:t>Newest version works on iOS v. 7 (link Ch 3n)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7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Tethered v. Untethered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tethered jailbreak needs to be connected to a computer via USB on every reboot</a:t>
            </a:r>
          </a:p>
          <a:p>
            <a:pPr lvl="1"/>
            <a:r>
              <a:rPr lang="en-US" dirty="0" smtClean="0"/>
              <a:t>Used only by people who demand the very latest versions, or jailbreak developers</a:t>
            </a:r>
          </a:p>
          <a:p>
            <a:r>
              <a:rPr lang="en-US" dirty="0" smtClean="0"/>
              <a:t>An untethered jailbreak is far more convenient</a:t>
            </a:r>
          </a:p>
          <a:p>
            <a:pPr lvl="1"/>
            <a:r>
              <a:rPr lang="en-US" dirty="0" smtClean="0"/>
              <a:t>iDevice can reboot on its own</a:t>
            </a:r>
          </a:p>
          <a:p>
            <a:r>
              <a:rPr lang="en-US" dirty="0" smtClean="0"/>
              <a:t>Link Ch 3o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3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END OF PART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23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Boot-based Jailbreak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2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Boot-based Jailbreak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appropriate iOS firmware image from Apple (called IPSW)</a:t>
            </a:r>
          </a:p>
          <a:p>
            <a:pPr lvl="1"/>
            <a:r>
              <a:rPr lang="en-US" dirty="0" smtClean="0"/>
              <a:t>Get the version for your device version and iOS version, such as "iPhone 4 firmware 4.3.3"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jailbreak software</a:t>
            </a:r>
          </a:p>
          <a:p>
            <a:pPr lvl="1"/>
            <a:r>
              <a:rPr lang="en-US" dirty="0" smtClean="0"/>
              <a:t>Such as Redsn0w, </a:t>
            </a:r>
            <a:r>
              <a:rPr lang="en-US" dirty="0" err="1" smtClean="0"/>
              <a:t>greenpoisson</a:t>
            </a:r>
            <a:r>
              <a:rPr lang="en-US" dirty="0" smtClean="0"/>
              <a:t>, or limera1n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 iDevice to computer via USB</a:t>
            </a:r>
          </a:p>
        </p:txBody>
      </p:sp>
    </p:spTree>
    <p:extLst>
      <p:ext uri="{BB962C8B-B14F-4D97-AF65-F5344CB8AC3E}">
        <p14:creationId xmlns:p14="http://schemas.microsoft.com/office/powerpoint/2010/main" val="1864535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051857" cy="3405921"/>
          </a:xfrm>
        </p:spPr>
        <p:txBody>
          <a:bodyPr/>
          <a:lstStyle/>
          <a:p>
            <a:r>
              <a:rPr lang="en-US" dirty="0" smtClean="0"/>
              <a:t>4.</a:t>
            </a:r>
            <a:r>
              <a:rPr lang="en-US" dirty="0"/>
              <a:t> Launch the jailbreak app on the </a:t>
            </a:r>
            <a:r>
              <a:rPr lang="en-US" dirty="0" smtClean="0"/>
              <a:t>computer</a:t>
            </a:r>
            <a:endParaRPr lang="en-US" dirty="0"/>
          </a:p>
        </p:txBody>
      </p:sp>
      <p:pic>
        <p:nvPicPr>
          <p:cNvPr id="4" name="Picture 3" descr="Screen Shot 2014-12-26 at 7.3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26" y="0"/>
            <a:ext cx="5420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19451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/>
              <a:t>On the computer, select the IPSW file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6 at 7.31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72" y="1894089"/>
            <a:ext cx="5848488" cy="45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6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1980s, Steve Jobs founder NeXT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NeXTSTEP</a:t>
            </a:r>
            <a:r>
              <a:rPr lang="en-US" dirty="0" smtClean="0"/>
              <a:t> OS was based on the Mach kernel and BSD Unix</a:t>
            </a:r>
          </a:p>
          <a:p>
            <a:pPr lvl="1"/>
            <a:r>
              <a:rPr lang="en-US" dirty="0" smtClean="0"/>
              <a:t>Used Objective-C for programming apps</a:t>
            </a:r>
          </a:p>
          <a:p>
            <a:r>
              <a:rPr lang="en-US" dirty="0" smtClean="0"/>
              <a:t>1996: Apple purchased NeXT</a:t>
            </a:r>
          </a:p>
          <a:p>
            <a:pPr lvl="1"/>
            <a:r>
              <a:rPr lang="en-US" dirty="0" err="1" smtClean="0"/>
              <a:t>NeXTSTEP</a:t>
            </a:r>
            <a:r>
              <a:rPr lang="en-US" dirty="0" smtClean="0"/>
              <a:t> used as the basis for OS X</a:t>
            </a:r>
          </a:p>
          <a:p>
            <a:r>
              <a:rPr lang="en-US" dirty="0" smtClean="0"/>
              <a:t>2001: Mac OS X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69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94913" cy="248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6. Put iDevice into Device Firmware Update (DFU) Mode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63990"/>
            <a:ext cx="3094913" cy="2962174"/>
          </a:xfrm>
        </p:spPr>
        <p:txBody>
          <a:bodyPr>
            <a:noAutofit/>
          </a:bodyPr>
          <a:lstStyle/>
          <a:p>
            <a:r>
              <a:rPr lang="en-US" sz="2400" dirty="0" smtClean="0"/>
              <a:t>Hold power and home buttons down for 10 seconds</a:t>
            </a:r>
          </a:p>
          <a:p>
            <a:r>
              <a:rPr lang="en-US" sz="2400" dirty="0" smtClean="0"/>
              <a:t>Release power and hold home down another 5 sec.</a:t>
            </a:r>
            <a:endParaRPr lang="en-US" sz="2400" dirty="0"/>
          </a:p>
        </p:txBody>
      </p:sp>
      <p:pic>
        <p:nvPicPr>
          <p:cNvPr id="4" name="Picture 3" descr="Screen Shot 2014-12-26 at 7.31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230" y="0"/>
            <a:ext cx="5428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several minutes</a:t>
            </a:r>
          </a:p>
          <a:p>
            <a:r>
              <a:rPr lang="en-US" dirty="0" smtClean="0"/>
              <a:t>Scary text scrolls by</a:t>
            </a:r>
          </a:p>
          <a:p>
            <a:pPr lvl="1"/>
            <a:r>
              <a:rPr lang="en-US" dirty="0" smtClean="0"/>
              <a:t>I saw upside-down red error messages, then a totally black screen, then right-side-up green error messages, then another long black screen</a:t>
            </a:r>
          </a:p>
          <a:p>
            <a:r>
              <a:rPr lang="en-US" dirty="0" smtClean="0"/>
              <a:t>Device reboots</a:t>
            </a:r>
          </a:p>
        </p:txBody>
      </p:sp>
    </p:spTree>
    <p:extLst>
      <p:ext uri="{BB962C8B-B14F-4D97-AF65-F5344CB8AC3E}">
        <p14:creationId xmlns:p14="http://schemas.microsoft.com/office/powerpoint/2010/main" val="1998450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143" cy="4525963"/>
          </a:xfrm>
        </p:spPr>
        <p:txBody>
          <a:bodyPr/>
          <a:lstStyle/>
          <a:p>
            <a:r>
              <a:rPr lang="en-US" dirty="0" smtClean="0"/>
              <a:t>Jailbroken </a:t>
            </a:r>
            <a:r>
              <a:rPr lang="en-US" dirty="0" err="1" smtClean="0"/>
              <a:t>iThings</a:t>
            </a:r>
            <a:r>
              <a:rPr lang="en-US" dirty="0" smtClean="0"/>
              <a:t> now have Cydia</a:t>
            </a:r>
          </a:p>
          <a:p>
            <a:r>
              <a:rPr lang="en-US" dirty="0" smtClean="0"/>
              <a:t>The unrestricted App store</a:t>
            </a:r>
            <a:endParaRPr lang="en-US" dirty="0"/>
          </a:p>
        </p:txBody>
      </p:sp>
      <p:pic>
        <p:nvPicPr>
          <p:cNvPr id="4" name="Picture 3" descr="Screen Shot 2014-12-26 at 7.36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84" y="274638"/>
            <a:ext cx="4143992" cy="605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3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Jailbreak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7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Boot-based jailbreaks require moderate technical expertise and a lot of time</a:t>
            </a:r>
          </a:p>
          <a:p>
            <a:r>
              <a:rPr lang="en-US" dirty="0" smtClean="0"/>
              <a:t>Remote jailbreaks merely require loading a specially crafted PDF file into the iPhone's Mobile Safari web browser</a:t>
            </a:r>
          </a:p>
          <a:p>
            <a:r>
              <a:rPr lang="en-US" dirty="0" smtClean="0"/>
              <a:t>Often hosted at jailbreakme.com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17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Jailbreakme.com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visible from an iDevice, or Google cache</a:t>
            </a:r>
          </a:p>
          <a:p>
            <a:r>
              <a:rPr lang="en-US" dirty="0" smtClean="0"/>
              <a:t>Only works for older iOS (v4 and below)</a:t>
            </a:r>
          </a:p>
        </p:txBody>
      </p:sp>
      <p:pic>
        <p:nvPicPr>
          <p:cNvPr id="4" name="Picture 3" descr="Screen Shot 2014-12-26 at 7.43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50" y="3120940"/>
            <a:ext cx="6140176" cy="32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27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Hacking into Someone Else's iPhone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90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Limited Attack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network-based attacks are impossible</a:t>
            </a:r>
          </a:p>
          <a:p>
            <a:pPr lvl="1"/>
            <a:r>
              <a:rPr lang="en-US" dirty="0" smtClean="0"/>
              <a:t>No browser plug-ins like Flash</a:t>
            </a:r>
          </a:p>
          <a:p>
            <a:pPr lvl="1"/>
            <a:r>
              <a:rPr lang="en-US" dirty="0" smtClean="0"/>
              <a:t>No ability to download and execute a file, except from the App Store</a:t>
            </a:r>
          </a:p>
          <a:p>
            <a:r>
              <a:rPr lang="en-US" dirty="0" smtClean="0"/>
              <a:t>Sneaking a malicious app into the App Store is not impossible, but very impractical</a:t>
            </a:r>
          </a:p>
          <a:p>
            <a:pPr lvl="1"/>
            <a:r>
              <a:rPr lang="en-US" dirty="0" smtClean="0"/>
              <a:t>And you can only do it once, and then be banned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15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6 at 7.5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6" y="274638"/>
            <a:ext cx="7873851" cy="632245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67257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Network-Based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 has a minimal network profile</a:t>
            </a:r>
          </a:p>
          <a:p>
            <a:r>
              <a:rPr lang="en-US" dirty="0" smtClean="0"/>
              <a:t>All or most access to network services is disabled by default</a:t>
            </a:r>
          </a:p>
          <a:p>
            <a:r>
              <a:rPr lang="en-US" dirty="0" smtClean="0"/>
              <a:t>Some jailbroken devices have SSH running with the default password 'alpine'</a:t>
            </a:r>
          </a:p>
          <a:p>
            <a:pPr lvl="1"/>
            <a:r>
              <a:rPr lang="en-US" dirty="0" smtClean="0"/>
              <a:t>A small but easily-exploited minority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8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2007: iPhone introduced</a:t>
            </a:r>
          </a:p>
          <a:p>
            <a:pPr lvl="1"/>
            <a:r>
              <a:rPr lang="en-US" dirty="0" smtClean="0"/>
              <a:t>Running iOS, a pared-down version of OS X</a:t>
            </a:r>
          </a:p>
          <a:p>
            <a:r>
              <a:rPr lang="en-US" dirty="0" smtClean="0"/>
              <a:t>Over the next few years came the iPod, Apple TV, and </a:t>
            </a:r>
            <a:r>
              <a:rPr lang="en-US" dirty="0" err="1" smtClean="0"/>
              <a:t>iPad</a:t>
            </a:r>
            <a:r>
              <a:rPr lang="en-US" dirty="0" smtClean="0"/>
              <a:t> in various versions, all running iOS</a:t>
            </a:r>
          </a:p>
          <a:p>
            <a:r>
              <a:rPr lang="en-US" dirty="0" smtClean="0"/>
              <a:t>All run on ARM processor</a:t>
            </a:r>
          </a:p>
          <a:p>
            <a:pPr lvl="1"/>
            <a:r>
              <a:rPr lang="en-US" dirty="0" smtClean="0"/>
              <a:t>64-bit starting with iPhone 5s (link Ch 3b)</a:t>
            </a:r>
          </a:p>
          <a:p>
            <a:pPr lvl="1"/>
            <a:r>
              <a:rPr lang="en-US" dirty="0" smtClean="0"/>
              <a:t>32-bit for earlier versions</a:t>
            </a:r>
          </a:p>
        </p:txBody>
      </p:sp>
    </p:spTree>
    <p:extLst>
      <p:ext uri="{BB962C8B-B14F-4D97-AF65-F5344CB8AC3E}">
        <p14:creationId xmlns:p14="http://schemas.microsoft.com/office/powerpoint/2010/main" val="1835276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Vectors Available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Client-side vulnerabilities</a:t>
            </a:r>
          </a:p>
          <a:p>
            <a:r>
              <a:rPr lang="en-US" dirty="0" smtClean="0"/>
              <a:t>Local network access</a:t>
            </a:r>
          </a:p>
          <a:p>
            <a:pPr lvl="1"/>
            <a:r>
              <a:rPr lang="en-US" dirty="0" smtClean="0"/>
              <a:t>Typically by luring the device to connect to a malicious Wireless Access Point (WAP)</a:t>
            </a:r>
          </a:p>
          <a:p>
            <a:r>
              <a:rPr lang="en-US" dirty="0" smtClean="0"/>
              <a:t>Physical access to a device</a:t>
            </a:r>
          </a:p>
          <a:p>
            <a:pPr lvl="1"/>
            <a:r>
              <a:rPr lang="en-US" dirty="0" smtClean="0"/>
              <a:t>Can perform boot-based jailbreak</a:t>
            </a:r>
          </a:p>
          <a:p>
            <a:pPr lvl="1"/>
            <a:r>
              <a:rPr lang="en-US" dirty="0" smtClean="0"/>
              <a:t>Requires a physical theft or seizure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91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Exploits have been found, mainly in Mobile Safari</a:t>
            </a:r>
          </a:p>
          <a:p>
            <a:r>
              <a:rPr lang="en-US" dirty="0" smtClean="0"/>
              <a:t>Methods:</a:t>
            </a:r>
          </a:p>
          <a:p>
            <a:pPr lvl="1"/>
            <a:r>
              <a:rPr lang="en-US" dirty="0" smtClean="0"/>
              <a:t>Host malicious files on Web servers</a:t>
            </a:r>
          </a:p>
          <a:p>
            <a:pPr lvl="1"/>
            <a:r>
              <a:rPr lang="en-US" dirty="0" smtClean="0"/>
              <a:t>Deliver them via email</a:t>
            </a:r>
          </a:p>
        </p:txBody>
      </p:sp>
    </p:spTree>
    <p:extLst>
      <p:ext uri="{BB962C8B-B14F-4D97-AF65-F5344CB8AC3E}">
        <p14:creationId xmlns:p14="http://schemas.microsoft.com/office/powerpoint/2010/main" val="2718699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RCE Vulns in MobileSafari</a:t>
            </a:r>
            <a:endParaRPr lang="en-US" dirty="0"/>
          </a:p>
        </p:txBody>
      </p:sp>
      <p:pic>
        <p:nvPicPr>
          <p:cNvPr id="4" name="Picture 3" descr="Screen Shot 2014-12-26 at 8.08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68" y="1600200"/>
            <a:ext cx="6955691" cy="4895501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000" y="1600200"/>
            <a:ext cx="1406768" cy="4525963"/>
          </a:xfrm>
        </p:spPr>
        <p:txBody>
          <a:bodyPr/>
          <a:lstStyle/>
          <a:p>
            <a:r>
              <a:rPr lang="en-US" dirty="0" smtClean="0"/>
              <a:t>Link Ch 3q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082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Third-party apps also have vulnerabilities</a:t>
            </a:r>
          </a:p>
          <a:p>
            <a:pPr lvl="1"/>
            <a:r>
              <a:rPr lang="en-US" dirty="0"/>
              <a:t>But exploit will be trapped in the app's sandbox</a:t>
            </a:r>
          </a:p>
          <a:p>
            <a:pPr lvl="1"/>
            <a:r>
              <a:rPr lang="en-US" dirty="0"/>
              <a:t>Enabling attacker to steal that app's data, but no more</a:t>
            </a:r>
          </a:p>
          <a:p>
            <a:pPr lvl="1"/>
            <a:r>
              <a:rPr lang="en-US" dirty="0"/>
              <a:t>Unless there is a kernel-level vuln to break out of sandbox</a:t>
            </a:r>
          </a:p>
          <a:p>
            <a:r>
              <a:rPr lang="en-US" dirty="0" smtClean="0"/>
              <a:t>Kernel-level vulnerabilities are rare</a:t>
            </a:r>
          </a:p>
          <a:p>
            <a:pPr lvl="1"/>
            <a:r>
              <a:rPr lang="en-US" dirty="0" smtClean="0"/>
              <a:t>Especially for modern iOS versions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39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Old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practical measure</a:t>
            </a:r>
          </a:p>
          <a:p>
            <a:pPr lvl="1"/>
            <a:r>
              <a:rPr lang="en-US" dirty="0" smtClean="0"/>
              <a:t>Use exploits when they are new, before users update their devices</a:t>
            </a:r>
          </a:p>
          <a:p>
            <a:pPr lvl="1"/>
            <a:r>
              <a:rPr lang="en-US" dirty="0" smtClean="0"/>
              <a:t>Target users with old versions of iOS</a:t>
            </a:r>
          </a:p>
          <a:p>
            <a:r>
              <a:rPr lang="en-US" dirty="0" smtClean="0"/>
              <a:t>iOS hacking tools are rare</a:t>
            </a:r>
          </a:p>
          <a:p>
            <a:pPr lvl="1"/>
            <a:r>
              <a:rPr lang="en-US" dirty="0" smtClean="0"/>
              <a:t>Most effort goes into jailbreaking, which is usually done with the permission of the device's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08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Specific Attack Examples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4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JailbreakMe 3.0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Jailbreaking generally uses exploits locally</a:t>
            </a:r>
          </a:p>
          <a:p>
            <a:pPr lvl="1"/>
            <a:r>
              <a:rPr lang="en-US" dirty="0" smtClean="0"/>
              <a:t>User downloads a file intentionally</a:t>
            </a:r>
          </a:p>
          <a:p>
            <a:r>
              <a:rPr lang="en-US" dirty="0" smtClean="0"/>
              <a:t>But they can be used remotely</a:t>
            </a:r>
          </a:p>
          <a:p>
            <a:pPr lvl="1"/>
            <a:r>
              <a:rPr lang="en-US" dirty="0" smtClean="0"/>
              <a:t>Trick user into downloading a malicious file</a:t>
            </a:r>
          </a:p>
          <a:p>
            <a:pPr lvl="1"/>
            <a:r>
              <a:rPr lang="en-US" dirty="0" smtClean="0"/>
              <a:t>Deliver it via website, chat, email, etc.</a:t>
            </a:r>
          </a:p>
          <a:p>
            <a:r>
              <a:rPr lang="en-US" dirty="0" smtClean="0"/>
              <a:t>JailbreakMe 3.0 exploited two vulns</a:t>
            </a:r>
          </a:p>
          <a:p>
            <a:pPr lvl="1"/>
            <a:r>
              <a:rPr lang="en-US" dirty="0" smtClean="0"/>
              <a:t>A PDF bug</a:t>
            </a:r>
          </a:p>
          <a:p>
            <a:pPr lvl="1"/>
            <a:r>
              <a:rPr lang="en-US" dirty="0" smtClean="0"/>
              <a:t>A kernel bug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13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CVE-2011-0226</a:t>
            </a:r>
          </a:p>
          <a:p>
            <a:pPr lvl="1"/>
            <a:r>
              <a:rPr lang="en-US" dirty="0" smtClean="0"/>
              <a:t>FreeType Type 1 Font-handling bug</a:t>
            </a:r>
          </a:p>
          <a:p>
            <a:pPr lvl="1"/>
            <a:r>
              <a:rPr lang="en-US" dirty="0" smtClean="0"/>
              <a:t>Remote code execution</a:t>
            </a:r>
          </a:p>
          <a:p>
            <a:pPr lvl="1"/>
            <a:r>
              <a:rPr lang="en-US" dirty="0" smtClean="0"/>
              <a:t>Specially crafted Type  font in a PDF file</a:t>
            </a:r>
          </a:p>
          <a:p>
            <a:r>
              <a:rPr lang="en-US" dirty="0" smtClean="0"/>
              <a:t>CVE-2011-0227</a:t>
            </a:r>
          </a:p>
          <a:p>
            <a:pPr lvl="1"/>
            <a:r>
              <a:rPr lang="en-US" dirty="0" smtClean="0"/>
              <a:t>Invalid type conversion bug</a:t>
            </a:r>
          </a:p>
          <a:p>
            <a:pPr lvl="1"/>
            <a:r>
              <a:rPr lang="en-US" dirty="0" smtClean="0"/>
              <a:t>Affecting IOMobileFrameBuffer</a:t>
            </a:r>
          </a:p>
          <a:p>
            <a:pPr lvl="1"/>
            <a:r>
              <a:rPr lang="en-US" dirty="0" smtClean="0"/>
              <a:t>Leads to arbitrary code execution with system-level privileges (links Ch 3r, 3s)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28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Exploiting like JailbreakMe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a malicious PDF in MobileSafari</a:t>
            </a:r>
          </a:p>
          <a:p>
            <a:r>
              <a:rPr lang="en-US" dirty="0" smtClean="0"/>
              <a:t>Exploit logic takes over the app</a:t>
            </a:r>
          </a:p>
          <a:p>
            <a:r>
              <a:rPr lang="en-US" dirty="0" smtClean="0"/>
              <a:t>Exploits the kernel to take full control of the device</a:t>
            </a:r>
          </a:p>
          <a:p>
            <a:r>
              <a:rPr lang="en-US" dirty="0" smtClean="0"/>
              <a:t>Patched in iOS 4.3.4 (July, 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92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JailBreakMe 3.0 Vuln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077"/>
            <a:ext cx="8229600" cy="4055086"/>
          </a:xfrm>
        </p:spPr>
        <p:txBody>
          <a:bodyPr/>
          <a:lstStyle/>
          <a:p>
            <a:r>
              <a:rPr lang="en-US" dirty="0" smtClean="0"/>
              <a:t>Updating iOS with latest patches is a security best practice</a:t>
            </a:r>
          </a:p>
          <a:p>
            <a:pPr lvl="1"/>
            <a:r>
              <a:rPr lang="en-US" dirty="0" smtClean="0"/>
              <a:t>Jailbreaking requires you to stay behind, using a vulnerable version, and prevents you from putting on patches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Secure is iOS?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iPhone did not allow any third-party apps</a:t>
            </a:r>
          </a:p>
          <a:p>
            <a:pPr lvl="1"/>
            <a:r>
              <a:rPr lang="en-US" dirty="0" smtClean="0"/>
              <a:t>Only a Web browser to allow Web apps</a:t>
            </a:r>
          </a:p>
          <a:p>
            <a:pPr lvl="1"/>
            <a:r>
              <a:rPr lang="en-US" dirty="0" smtClean="0"/>
              <a:t>This lowered security requirements</a:t>
            </a:r>
          </a:p>
          <a:p>
            <a:r>
              <a:rPr lang="en-US" dirty="0" smtClean="0"/>
              <a:t>2008: App Store introduced</a:t>
            </a:r>
          </a:p>
          <a:p>
            <a:pPr lvl="1"/>
            <a:r>
              <a:rPr lang="en-US" dirty="0" smtClean="0"/>
              <a:t>Over 800,000 apps now</a:t>
            </a:r>
          </a:p>
          <a:p>
            <a:pPr lvl="1"/>
            <a:r>
              <a:rPr lang="en-US" dirty="0" smtClean="0"/>
              <a:t>New security measures introduced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516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and Jailbreaking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6615"/>
            <a:ext cx="8229600" cy="4289548"/>
          </a:xfrm>
        </p:spPr>
        <p:txBody>
          <a:bodyPr/>
          <a:lstStyle/>
          <a:p>
            <a:r>
              <a:rPr lang="en-US" dirty="0" smtClean="0"/>
              <a:t>Jailbreaking requires you to have an old, vulnerable iOS version</a:t>
            </a:r>
          </a:p>
          <a:p>
            <a:pPr lvl="1"/>
            <a:r>
              <a:rPr lang="en-US" dirty="0" smtClean="0"/>
              <a:t>And you can't install patches from official sources</a:t>
            </a:r>
          </a:p>
          <a:p>
            <a:r>
              <a:rPr lang="en-US" dirty="0" smtClean="0"/>
              <a:t>You either have to continue using an old, unpatched OS, or</a:t>
            </a:r>
          </a:p>
          <a:p>
            <a:r>
              <a:rPr lang="en-US" dirty="0" smtClean="0"/>
              <a:t>Put patches on from unofficial sources, or</a:t>
            </a:r>
          </a:p>
          <a:p>
            <a:r>
              <a:rPr lang="en-US" dirty="0" smtClean="0"/>
              <a:t>Update, and then re-jailbreak your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06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Over-the-air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 5.0.1 and later introduces over-the-air patching for the OS and apps</a:t>
            </a:r>
          </a:p>
          <a:p>
            <a:r>
              <a:rPr lang="en-US" dirty="0" smtClean="0"/>
              <a:t>You can install them on jailbroken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817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iKee Worm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7572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Rickrolled people</a:t>
            </a:r>
          </a:p>
          <a:p>
            <a:r>
              <a:rPr lang="en-US" sz="2800" dirty="0" smtClean="0"/>
              <a:t>Changed wallpaper to Rick Astley</a:t>
            </a:r>
          </a:p>
          <a:p>
            <a:r>
              <a:rPr lang="en-US" sz="2800" dirty="0" smtClean="0"/>
              <a:t>Only affected iPhones that downloaded and ran SSH, and left the default password "alpine" unchanged</a:t>
            </a:r>
          </a:p>
        </p:txBody>
      </p:sp>
      <p:pic>
        <p:nvPicPr>
          <p:cNvPr id="4" name="Picture 3" descr="Screen Shot 2014-12-28 at 1.3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417638"/>
            <a:ext cx="3683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9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iKee was the first spreading worm on iOS</a:t>
            </a:r>
          </a:p>
          <a:p>
            <a:r>
              <a:rPr lang="en-US" dirty="0" smtClean="0"/>
              <a:t>It scanned network blocks (in Netherlands and Australia) for open port 22</a:t>
            </a:r>
          </a:p>
          <a:p>
            <a:r>
              <a:rPr lang="en-US" dirty="0" smtClean="0"/>
              <a:t>Attempted to log in with "root" and "alpine"</a:t>
            </a:r>
          </a:p>
          <a:p>
            <a:r>
              <a:rPr lang="en-US" dirty="0" smtClean="0"/>
              <a:t>Once it got in:</a:t>
            </a:r>
          </a:p>
          <a:p>
            <a:pPr lvl="1"/>
            <a:r>
              <a:rPr lang="en-US" dirty="0" smtClean="0"/>
              <a:t>Disabled SSH server</a:t>
            </a:r>
          </a:p>
          <a:p>
            <a:pPr lvl="1"/>
            <a:r>
              <a:rPr lang="en-US" dirty="0" smtClean="0"/>
              <a:t>Change wallpaper</a:t>
            </a:r>
          </a:p>
          <a:p>
            <a:pPr lvl="1"/>
            <a:r>
              <a:rPr lang="en-US" dirty="0" smtClean="0"/>
              <a:t>Make a local copy of the worm binary</a:t>
            </a:r>
          </a:p>
          <a:p>
            <a:pPr lvl="1"/>
            <a:r>
              <a:rPr lang="en-US" dirty="0" smtClean="0"/>
              <a:t>Scan for and infect more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525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iKee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botnet-like functionality</a:t>
            </a:r>
          </a:p>
          <a:p>
            <a:pPr lvl="1"/>
            <a:r>
              <a:rPr lang="en-US" dirty="0" smtClean="0"/>
              <a:t>Remote control of infected devices via a command-and-control channel</a:t>
            </a:r>
          </a:p>
          <a:p>
            <a:r>
              <a:rPr lang="en-US" dirty="0" smtClean="0"/>
              <a:t>A milestone</a:t>
            </a:r>
          </a:p>
          <a:p>
            <a:pPr lvl="1"/>
            <a:r>
              <a:rPr lang="en-US" dirty="0" smtClean="0"/>
              <a:t>First and only publicly released , clear-cut, non-proof-of-concept example of malware successfully targeting 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454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iKee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763"/>
            <a:ext cx="8229600" cy="8811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Link Ch 3t</a:t>
            </a:r>
            <a:endParaRPr lang="en-US" sz="2800" dirty="0"/>
          </a:p>
        </p:txBody>
      </p:sp>
      <p:pic>
        <p:nvPicPr>
          <p:cNvPr id="4" name="Picture 3" descr="Screen Shot 2014-12-28 at 1.45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066192"/>
            <a:ext cx="7327900" cy="4635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25704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iKee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Don't jailbreak your device</a:t>
            </a:r>
          </a:p>
          <a:p>
            <a:r>
              <a:rPr lang="en-US" dirty="0" smtClean="0"/>
              <a:t>If you do, and install SSH, change the default password</a:t>
            </a:r>
          </a:p>
          <a:p>
            <a:r>
              <a:rPr lang="en-US" dirty="0" smtClean="0"/>
              <a:t>Enable network services like SSH only when they are needed</a:t>
            </a:r>
          </a:p>
          <a:p>
            <a:pPr lvl="1"/>
            <a:r>
              <a:rPr lang="en-US" dirty="0" smtClean="0"/>
              <a:t>Use SBSettings app</a:t>
            </a:r>
          </a:p>
          <a:p>
            <a:r>
              <a:rPr lang="en-US" dirty="0" smtClean="0"/>
              <a:t>Upgrade to the latest jailbreakable version of iOS when possible</a:t>
            </a:r>
          </a:p>
          <a:p>
            <a:r>
              <a:rPr lang="en-US" dirty="0" smtClean="0"/>
              <a:t>Install patches as soon as practicable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00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Options for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network attacks exploiting vulnerable network services</a:t>
            </a:r>
          </a:p>
          <a:p>
            <a:r>
              <a:rPr lang="en-US" dirty="0" smtClean="0"/>
              <a:t>Client-side attacks, including exploitation of app vulns</a:t>
            </a:r>
          </a:p>
          <a:p>
            <a:r>
              <a:rPr lang="en-US" dirty="0" smtClean="0"/>
              <a:t>Local network attacks, such as MITM</a:t>
            </a:r>
          </a:p>
          <a:p>
            <a:r>
              <a:rPr lang="en-US" dirty="0" smtClean="0"/>
              <a:t>Physical attacks that require access to the device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087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fresh, new, iPhone has only one TCP port open</a:t>
            </a:r>
          </a:p>
          <a:p>
            <a:pPr lvl="1"/>
            <a:r>
              <a:rPr lang="en-US" dirty="0" smtClean="0"/>
              <a:t>Port 62078</a:t>
            </a:r>
          </a:p>
          <a:p>
            <a:pPr lvl="2"/>
            <a:r>
              <a:rPr lang="en-US" dirty="0"/>
              <a:t>Port # incorrect in text (62087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known attacks for this service</a:t>
            </a:r>
          </a:p>
          <a:p>
            <a:pPr lvl="1"/>
            <a:r>
              <a:rPr lang="en-US" dirty="0" smtClean="0"/>
              <a:t>Links Ch 3u, 3v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0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670"/>
          </a:xfrm>
        </p:spPr>
        <p:txBody>
          <a:bodyPr/>
          <a:lstStyle/>
          <a:p>
            <a:r>
              <a:rPr lang="en-US" dirty="0" smtClean="0"/>
              <a:t>Port Scanning 62078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73077"/>
            <a:ext cx="8229600" cy="753086"/>
          </a:xfrm>
        </p:spPr>
        <p:txBody>
          <a:bodyPr/>
          <a:lstStyle/>
          <a:p>
            <a:r>
              <a:rPr lang="en-US" dirty="0" smtClean="0"/>
              <a:t>iPhone3 (Model A1429) with iOS 7.0.2</a:t>
            </a:r>
          </a:p>
        </p:txBody>
      </p:sp>
      <p:pic>
        <p:nvPicPr>
          <p:cNvPr id="4" name="Picture 3" descr="Screen Shot 2014-12-28 at 1.57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0816"/>
            <a:ext cx="8088923" cy="39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Versions of 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little security</a:t>
            </a:r>
          </a:p>
          <a:p>
            <a:r>
              <a:rPr lang="en-US" dirty="0" smtClean="0"/>
              <a:t>All processes ran as root</a:t>
            </a:r>
          </a:p>
          <a:p>
            <a:r>
              <a:rPr lang="en-US" dirty="0" smtClean="0"/>
              <a:t>No sandboxing or restriction on use of system resources</a:t>
            </a:r>
          </a:p>
          <a:p>
            <a:r>
              <a:rPr lang="en-US" dirty="0" smtClean="0"/>
              <a:t>No code signing</a:t>
            </a:r>
          </a:p>
          <a:p>
            <a:r>
              <a:rPr lang="en-US" dirty="0" smtClean="0"/>
              <a:t>No Address Space Layout Randomization (ASLR)</a:t>
            </a:r>
          </a:p>
          <a:p>
            <a:pPr lvl="1"/>
            <a:r>
              <a:rPr lang="en-US" dirty="0" smtClean="0"/>
              <a:t>No Position Independent Executable (PIE)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5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Reset device with ICMP request (ping of death)</a:t>
            </a:r>
          </a:p>
          <a:p>
            <a:pPr lvl="1"/>
            <a:r>
              <a:rPr lang="en-US" dirty="0" smtClean="0"/>
              <a:t>CVE-2009-1683</a:t>
            </a:r>
          </a:p>
          <a:p>
            <a:pPr lvl="1"/>
            <a:r>
              <a:rPr lang="en-US" dirty="0" smtClean="0"/>
              <a:t>Affected iOS 1.0 through 2.2.1</a:t>
            </a:r>
          </a:p>
          <a:p>
            <a:pPr lvl="1"/>
            <a:r>
              <a:rPr lang="en-US" dirty="0" smtClean="0"/>
              <a:t>Link Ch 3w</a:t>
            </a:r>
          </a:p>
          <a:p>
            <a:r>
              <a:rPr lang="en-US" dirty="0" smtClean="0"/>
              <a:t>Remote Code Execution via SMS</a:t>
            </a:r>
          </a:p>
          <a:p>
            <a:pPr lvl="1"/>
            <a:r>
              <a:rPr lang="en-US" dirty="0" smtClean="0"/>
              <a:t>CVE-2009-2204</a:t>
            </a:r>
          </a:p>
          <a:p>
            <a:pPr lvl="1"/>
            <a:r>
              <a:rPr lang="en-US" dirty="0" smtClean="0"/>
              <a:t>Affected iOS before 3.0.1</a:t>
            </a:r>
          </a:p>
          <a:p>
            <a:pPr lvl="1"/>
            <a:r>
              <a:rPr lang="en-US" dirty="0" smtClean="0"/>
              <a:t>Links Ch 3x, 3y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Potentially Vulnerable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1538"/>
            <a:ext cx="8229600" cy="4074625"/>
          </a:xfrm>
        </p:spPr>
        <p:txBody>
          <a:bodyPr/>
          <a:lstStyle/>
          <a:p>
            <a:r>
              <a:rPr lang="en-US" dirty="0" smtClean="0"/>
              <a:t>Bonjour (UDP 5353)</a:t>
            </a:r>
          </a:p>
          <a:p>
            <a:r>
              <a:rPr lang="en-US" dirty="0" smtClean="0"/>
              <a:t>Other radio interfaces</a:t>
            </a:r>
          </a:p>
          <a:p>
            <a:pPr lvl="1"/>
            <a:r>
              <a:rPr lang="en-US" dirty="0" smtClean="0"/>
              <a:t>Baseband </a:t>
            </a:r>
          </a:p>
          <a:p>
            <a:pPr lvl="2"/>
            <a:r>
              <a:rPr lang="en-US" dirty="0" smtClean="0"/>
              <a:t>Cellular modem firmware (Link Ch 3z)</a:t>
            </a:r>
          </a:p>
          <a:p>
            <a:pPr lvl="1"/>
            <a:r>
              <a:rPr lang="en-US" dirty="0" smtClean="0"/>
              <a:t>Wi-Fi driver</a:t>
            </a:r>
          </a:p>
          <a:p>
            <a:pPr lvl="1"/>
            <a:r>
              <a:rPr lang="en-US" dirty="0" smtClean="0"/>
              <a:t>Bluetooth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7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11 MITM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 laptop acts a rogue Wi-Fi access point</a:t>
            </a:r>
          </a:p>
          <a:p>
            <a:r>
              <a:rPr lang="en-US" dirty="0" smtClean="0"/>
              <a:t>Target is tricked into connecting to it</a:t>
            </a:r>
          </a:p>
          <a:p>
            <a:r>
              <a:rPr lang="en-US" dirty="0" smtClean="0"/>
              <a:t>Attacker is now in the middle</a:t>
            </a:r>
          </a:p>
          <a:p>
            <a:r>
              <a:rPr lang="en-US" dirty="0" smtClean="0"/>
              <a:t>Attacker can intercept HTTPS traffic by exploiting the CVE-2011-0228 X.509 certificate chain validation vulnerability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85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2-iphone4s-gallery3-zoo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3" t="15278" r="19017" b="10764"/>
          <a:stretch/>
        </p:blipFill>
        <p:spPr>
          <a:xfrm>
            <a:off x="112313" y="4173414"/>
            <a:ext cx="2417944" cy="1635124"/>
          </a:xfrm>
          <a:prstGeom prst="rect">
            <a:avLst/>
          </a:prstGeom>
        </p:spPr>
      </p:pic>
      <p:sp>
        <p:nvSpPr>
          <p:cNvPr id="828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52769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Focus11 MITM Attack</a:t>
            </a:r>
            <a:endParaRPr lang="en-US" dirty="0">
              <a:latin typeface="Arial" charset="0"/>
            </a:endParaRP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304800" y="5775325"/>
            <a:ext cx="1525952" cy="1015663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  <a:ea typeface="+mn-ea"/>
              </a:rPr>
              <a:t>Target iPhone</a:t>
            </a:r>
            <a:r>
              <a:rPr lang="en-US" sz="2000" dirty="0">
                <a:latin typeface="Arial" charset="0"/>
                <a:ea typeface="+mn-ea"/>
              </a:rPr>
              <a:t/>
            </a:r>
            <a:br>
              <a:rPr lang="en-US" sz="2000" dirty="0">
                <a:latin typeface="Arial" charset="0"/>
                <a:ea typeface="+mn-ea"/>
              </a:rPr>
            </a:br>
            <a:endParaRPr lang="en-US" sz="2000" dirty="0">
              <a:latin typeface="Arial" charset="0"/>
              <a:ea typeface="+mn-ea"/>
            </a:endParaRPr>
          </a:p>
        </p:txBody>
      </p:sp>
      <p:pic>
        <p:nvPicPr>
          <p:cNvPr id="17413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4191000" y="3717925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30" name="Line 14"/>
          <p:cNvSpPr>
            <a:spLocks noChangeShapeType="1"/>
          </p:cNvSpPr>
          <p:nvPr/>
        </p:nvSpPr>
        <p:spPr bwMode="auto">
          <a:xfrm flipH="1" flipV="1">
            <a:off x="6324600" y="4860925"/>
            <a:ext cx="8382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pic>
        <p:nvPicPr>
          <p:cNvPr id="17415" name="Picture 18" descr="MCj043163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4495800" y="5791200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+mn-ea"/>
              </a:rPr>
              <a:t>Gateway</a:t>
            </a:r>
            <a:br>
              <a:rPr lang="en-US" sz="2000" dirty="0">
                <a:latin typeface="Arial" charset="0"/>
                <a:ea typeface="+mn-ea"/>
              </a:rPr>
            </a:b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828437" name="Text Box 21"/>
          <p:cNvSpPr txBox="1">
            <a:spLocks noChangeArrowheads="1"/>
          </p:cNvSpPr>
          <p:nvPr/>
        </p:nvSpPr>
        <p:spPr bwMode="auto">
          <a:xfrm>
            <a:off x="6934200" y="5867400"/>
            <a:ext cx="1981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 smtClean="0">
                <a:latin typeface="Arial" charset="0"/>
                <a:ea typeface="+mn-ea"/>
              </a:rPr>
              <a:t>Google</a:t>
            </a:r>
            <a:endParaRPr lang="en-US" sz="2000" dirty="0">
              <a:latin typeface="Arial" charset="0"/>
              <a:ea typeface="+mn-ea"/>
            </a:endParaRPr>
          </a:p>
        </p:txBody>
      </p:sp>
      <p:pic>
        <p:nvPicPr>
          <p:cNvPr id="17418" name="Picture 5" descr="MCj0431540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15557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810000" y="2209800"/>
            <a:ext cx="1219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latin typeface="Arial" charset="0"/>
                <a:ea typeface="+mn-ea"/>
              </a:rPr>
              <a:t>Attacker</a:t>
            </a:r>
            <a:br>
              <a:rPr lang="en-US" sz="2000" dirty="0">
                <a:latin typeface="Arial" charset="0"/>
                <a:ea typeface="+mn-ea"/>
              </a:rPr>
            </a:br>
            <a:endParaRPr lang="en-US" sz="2000" dirty="0">
              <a:latin typeface="Arial" charset="0"/>
              <a:ea typeface="+mn-ea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V="1">
            <a:off x="1404815" y="3286180"/>
            <a:ext cx="1066800" cy="990600"/>
          </a:xfrm>
          <a:prstGeom prst="line">
            <a:avLst/>
          </a:prstGeom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17423" name="TextBox 22"/>
          <p:cNvSpPr txBox="1">
            <a:spLocks noChangeArrowheads="1"/>
          </p:cNvSpPr>
          <p:nvPr/>
        </p:nvSpPr>
        <p:spPr bwMode="auto">
          <a:xfrm>
            <a:off x="1830752" y="3869786"/>
            <a:ext cx="1256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Arial" charset="0"/>
                <a:cs typeface="Arial" charset="0"/>
              </a:rPr>
              <a:t>Modified</a:t>
            </a: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traffic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3505200" y="3124200"/>
            <a:ext cx="1447800" cy="1219200"/>
          </a:xfrm>
          <a:prstGeom prst="line">
            <a:avLst/>
          </a:prstGeom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17425" name="TextBox 24"/>
          <p:cNvSpPr txBox="1">
            <a:spLocks noChangeArrowheads="1"/>
          </p:cNvSpPr>
          <p:nvPr/>
        </p:nvSpPr>
        <p:spPr bwMode="auto">
          <a:xfrm>
            <a:off x="4038600" y="3048000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charset="0"/>
                <a:cs typeface="Arial" charset="0"/>
              </a:rPr>
              <a:t>Traffic to </a:t>
            </a:r>
            <a:endParaRPr lang="en-US" dirty="0" smtClean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Gmail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5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Silent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Attacker injected a JailbreakMe 3.0 PDF file into the Gmail page, modified to make no visible changes</a:t>
            </a:r>
          </a:p>
          <a:p>
            <a:pPr lvl="1"/>
            <a:r>
              <a:rPr lang="en-US" dirty="0" smtClean="0"/>
              <a:t>No Cydia icon added</a:t>
            </a:r>
          </a:p>
          <a:p>
            <a:r>
              <a:rPr lang="en-US" dirty="0" smtClean="0"/>
              <a:t>The PDF then loaded SSH and VNC servers on the device</a:t>
            </a:r>
          </a:p>
          <a:p>
            <a:r>
              <a:rPr lang="en-US" dirty="0" smtClean="0"/>
              <a:t>The iPhone ends up owned, converted to a 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2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Focus 2011 MITM Countermeasures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device</a:t>
            </a:r>
          </a:p>
          <a:p>
            <a:pPr lvl="1"/>
            <a:r>
              <a:rPr lang="en-US" dirty="0" smtClean="0"/>
              <a:t>That stops the JailbreakMe 3.0 attack</a:t>
            </a:r>
          </a:p>
          <a:p>
            <a:pPr lvl="1"/>
            <a:r>
              <a:rPr lang="en-US" dirty="0" smtClean="0"/>
              <a:t>And the HTTPS MITM attack</a:t>
            </a:r>
          </a:p>
          <a:p>
            <a:r>
              <a:rPr lang="en-US" dirty="0" smtClean="0"/>
              <a:t>Don't join new, unknown Wi-Fi networks</a:t>
            </a:r>
          </a:p>
          <a:p>
            <a:pPr lvl="1"/>
            <a:r>
              <a:rPr lang="en-US" dirty="0" smtClean="0"/>
              <a:t>Very impractical</a:t>
            </a:r>
          </a:p>
          <a:p>
            <a:r>
              <a:rPr lang="en-US" dirty="0" smtClean="0"/>
              <a:t>Don't store sensitive data on your device</a:t>
            </a:r>
          </a:p>
          <a:p>
            <a:pPr lvl="1"/>
            <a:r>
              <a:rPr lang="en-US" dirty="0" smtClean="0"/>
              <a:t>Also very impractical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6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Store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attack unjailbroken iDevices, </a:t>
            </a:r>
          </a:p>
          <a:p>
            <a:r>
              <a:rPr lang="en-US" dirty="0" smtClean="0"/>
              <a:t>A malicious app must deceive the end-user, and also deceive Apple (to get into the App Store)</a:t>
            </a:r>
            <a:endParaRPr lang="en-US" dirty="0"/>
          </a:p>
          <a:p>
            <a:r>
              <a:rPr lang="en-US" dirty="0" smtClean="0"/>
              <a:t>All apps must be signed by Apple</a:t>
            </a:r>
          </a:p>
          <a:p>
            <a:r>
              <a:rPr lang="en-US" dirty="0" smtClean="0"/>
              <a:t>Apps can only be installed from the App Store</a:t>
            </a:r>
          </a:p>
          <a:p>
            <a:r>
              <a:rPr lang="en-US" dirty="0" smtClean="0"/>
              <a:t>Review process is not detailed publicly</a:t>
            </a:r>
          </a:p>
          <a:p>
            <a:pPr lvl="1"/>
            <a:r>
              <a:rPr lang="en-US" dirty="0" smtClean="0"/>
              <a:t>But it has been defeated a few times</a:t>
            </a:r>
          </a:p>
        </p:txBody>
      </p:sp>
    </p:spTree>
    <p:extLst>
      <p:ext uri="{BB962C8B-B14F-4D97-AF65-F5344CB8AC3E}">
        <p14:creationId xmlns:p14="http://schemas.microsoft.com/office/powerpoint/2010/main" val="22836622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and placed in the store in 2010</a:t>
            </a:r>
          </a:p>
          <a:p>
            <a:r>
              <a:rPr lang="en-US" dirty="0" smtClean="0"/>
              <a:t>Contained a hidden tethering feature</a:t>
            </a:r>
          </a:p>
          <a:p>
            <a:pPr lvl="1"/>
            <a:r>
              <a:rPr lang="en-US" dirty="0" smtClean="0"/>
              <a:t>Use an iPhone as a wireless access point, for free</a:t>
            </a:r>
          </a:p>
          <a:p>
            <a:r>
              <a:rPr lang="en-US" dirty="0" smtClean="0"/>
              <a:t>Violated an Apple policy against tethering apps</a:t>
            </a:r>
          </a:p>
          <a:p>
            <a:r>
              <a:rPr lang="en-US" dirty="0" smtClean="0"/>
              <a:t>How did Apple miss that during the review process?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53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in 2011</a:t>
            </a:r>
          </a:p>
          <a:p>
            <a:r>
              <a:rPr lang="en-US" dirty="0" smtClean="0"/>
              <a:t>Charlie Miller wrote it</a:t>
            </a:r>
          </a:p>
          <a:p>
            <a:r>
              <a:rPr lang="en-US" dirty="0" smtClean="0"/>
              <a:t>Exploited a zero-day vulnerability to place iPhones under remote control</a:t>
            </a:r>
          </a:p>
          <a:p>
            <a:pPr lvl="1"/>
            <a:r>
              <a:rPr lang="en-US" dirty="0" smtClean="0"/>
              <a:t>Which allowed execution of unsigned apps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996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App Store Malware Countermeasures:</a:t>
            </a:r>
            <a:br>
              <a:rPr lang="en-US" sz="4000" dirty="0" smtClean="0"/>
            </a:br>
            <a:r>
              <a:rPr lang="en-US" sz="4000" dirty="0" smtClean="0"/>
              <a:t>Trust Apple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8" y="1600200"/>
            <a:ext cx="8538308" cy="4525963"/>
          </a:xfrm>
        </p:spPr>
        <p:txBody>
          <a:bodyPr/>
          <a:lstStyle/>
          <a:p>
            <a:r>
              <a:rPr lang="en-US" dirty="0" smtClean="0"/>
              <a:t>Risk is low, because of Apple policing the App Store</a:t>
            </a:r>
          </a:p>
          <a:p>
            <a:r>
              <a:rPr lang="en-US" dirty="0" smtClean="0"/>
              <a:t>If there were antivirus or firewall products in the App Store, they might reduce this risk</a:t>
            </a:r>
          </a:p>
          <a:p>
            <a:pPr lvl="1"/>
            <a:r>
              <a:rPr lang="en-US" dirty="0" smtClean="0"/>
              <a:t>But Apple won't approve them</a:t>
            </a:r>
            <a:endParaRPr lang="en-US" dirty="0"/>
          </a:p>
        </p:txBody>
      </p:sp>
      <p:pic>
        <p:nvPicPr>
          <p:cNvPr id="4" name="Picture 3" descr="al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153" y="4466490"/>
            <a:ext cx="3294185" cy="21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Third-party apps ran under a less-privileged user account named </a:t>
            </a:r>
            <a:r>
              <a:rPr lang="en-US" i="1" dirty="0" smtClean="0"/>
              <a:t>mobile</a:t>
            </a:r>
            <a:endParaRPr lang="en-US" dirty="0" smtClean="0"/>
          </a:p>
          <a:p>
            <a:r>
              <a:rPr lang="en-US" dirty="0" smtClean="0"/>
              <a:t>Sandboxing restricted apps to a limited set of system resources</a:t>
            </a:r>
          </a:p>
          <a:p>
            <a:r>
              <a:rPr lang="en-US" dirty="0" smtClean="0"/>
              <a:t>Code signature verification supported</a:t>
            </a:r>
          </a:p>
          <a:p>
            <a:pPr lvl="1"/>
            <a:r>
              <a:rPr lang="en-US" dirty="0" smtClean="0"/>
              <a:t>Apps must be signed by Apple to execute</a:t>
            </a:r>
          </a:p>
          <a:p>
            <a:pPr lvl="1"/>
            <a:r>
              <a:rPr lang="en-US" dirty="0" smtClean="0"/>
              <a:t>Code signatures verified both at load time and runtime, to prevent injection of new code into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17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Apps: Bundled and Third-Party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154"/>
            <a:ext cx="8229600" cy="4270009"/>
          </a:xfrm>
        </p:spPr>
        <p:txBody>
          <a:bodyPr/>
          <a:lstStyle/>
          <a:p>
            <a:r>
              <a:rPr lang="en-US" dirty="0" smtClean="0"/>
              <a:t>Bundled Apps</a:t>
            </a:r>
          </a:p>
          <a:p>
            <a:pPr lvl="1"/>
            <a:r>
              <a:rPr lang="en-US" dirty="0" smtClean="0"/>
              <a:t>Included with iOS</a:t>
            </a:r>
          </a:p>
          <a:p>
            <a:pPr lvl="1"/>
            <a:r>
              <a:rPr lang="en-US" dirty="0" smtClean="0"/>
              <a:t>Many vulns found, especially in Mobile Safari</a:t>
            </a:r>
          </a:p>
          <a:p>
            <a:r>
              <a:rPr lang="en-US" dirty="0" smtClean="0"/>
              <a:t>Third-Party Apps</a:t>
            </a:r>
          </a:p>
          <a:p>
            <a:pPr lvl="1"/>
            <a:r>
              <a:rPr lang="en-US" dirty="0" smtClean="0"/>
              <a:t>Not included, added later from the App Store</a:t>
            </a:r>
          </a:p>
          <a:p>
            <a:pPr lvl="1"/>
            <a:r>
              <a:rPr lang="en-US" dirty="0" smtClean="0"/>
              <a:t>Very few important vulns found</a:t>
            </a:r>
          </a:p>
          <a:p>
            <a:pPr lvl="1"/>
            <a:r>
              <a:rPr lang="en-US" dirty="0" smtClean="0"/>
              <a:t>But very few apps are universally installed</a:t>
            </a:r>
          </a:p>
          <a:p>
            <a:pPr lvl="2"/>
            <a:r>
              <a:rPr lang="en-US" dirty="0" smtClean="0"/>
              <a:t>Like Flash on PC's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60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App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CVE-2010-2913</a:t>
            </a:r>
          </a:p>
          <a:p>
            <a:pPr lvl="1"/>
            <a:r>
              <a:rPr lang="en-US" dirty="0" smtClean="0"/>
              <a:t>Citi Mobile App v. 2.0.2 and below</a:t>
            </a:r>
          </a:p>
          <a:p>
            <a:pPr lvl="1"/>
            <a:r>
              <a:rPr lang="en-US" dirty="0" smtClean="0"/>
              <a:t>Stored sensitive banking information on the device</a:t>
            </a:r>
          </a:p>
          <a:p>
            <a:pPr lvl="1"/>
            <a:r>
              <a:rPr lang="en-US" dirty="0" smtClean="0"/>
              <a:t>A lost or stolen device could expose it</a:t>
            </a:r>
          </a:p>
          <a:p>
            <a:r>
              <a:rPr lang="en-US" dirty="0" smtClean="0"/>
              <a:t>CVE-2010-4211</a:t>
            </a:r>
          </a:p>
          <a:p>
            <a:pPr lvl="1"/>
            <a:r>
              <a:rPr lang="en-US" dirty="0" smtClean="0"/>
              <a:t>Paypal App X.509 certificate validation issue</a:t>
            </a:r>
          </a:p>
          <a:p>
            <a:pPr lvl="1"/>
            <a:r>
              <a:rPr lang="en-US" dirty="0" smtClean="0"/>
              <a:t>Failure to validate server hostname values</a:t>
            </a:r>
          </a:p>
          <a:p>
            <a:pPr lvl="1"/>
            <a:r>
              <a:rPr lang="en-US" dirty="0" smtClean="0"/>
              <a:t>Allows SSL MITM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069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App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Sept. 2011</a:t>
            </a:r>
          </a:p>
          <a:p>
            <a:pPr lvl="1"/>
            <a:r>
              <a:rPr lang="en-US" dirty="0" smtClean="0"/>
              <a:t>XSS vuln in Skype app v. 3.0.1 and below</a:t>
            </a:r>
          </a:p>
          <a:p>
            <a:pPr lvl="1"/>
            <a:r>
              <a:rPr lang="en-US" dirty="0" smtClean="0"/>
              <a:t>Script embedded in the "Full Name" field of messages could access the file system of Skype app users</a:t>
            </a:r>
          </a:p>
          <a:p>
            <a:pPr lvl="1"/>
            <a:r>
              <a:rPr lang="en-US" dirty="0" smtClean="0"/>
              <a:t>Enabled an attacker to steal the contacts database</a:t>
            </a:r>
          </a:p>
        </p:txBody>
      </p:sp>
    </p:spTree>
    <p:extLst>
      <p:ext uri="{BB962C8B-B14F-4D97-AF65-F5344CB8AC3E}">
        <p14:creationId xmlns:p14="http://schemas.microsoft.com/office/powerpoint/2010/main" val="9944398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App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April 2012</a:t>
            </a:r>
          </a:p>
          <a:p>
            <a:pPr lvl="1"/>
            <a:r>
              <a:rPr lang="en-US" dirty="0" smtClean="0"/>
              <a:t>Multiple apps store authentication credentials insecurely</a:t>
            </a:r>
          </a:p>
          <a:p>
            <a:pPr lvl="1"/>
            <a:r>
              <a:rPr lang="en-US" dirty="0" smtClean="0"/>
              <a:t>Including Facebook and Dropbox apps</a:t>
            </a:r>
          </a:p>
          <a:p>
            <a:pPr lvl="1"/>
            <a:r>
              <a:rPr lang="en-US" dirty="0" smtClean="0"/>
              <a:t>Attacker could copy the credentials off the phone with an app such as iExplorer</a:t>
            </a:r>
          </a:p>
          <a:p>
            <a:pPr lvl="1"/>
            <a:r>
              <a:rPr lang="en-US" dirty="0" smtClean="0"/>
              <a:t>And re-use the credentials to log in to others'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2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App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Jan. 2013</a:t>
            </a:r>
          </a:p>
          <a:p>
            <a:pPr lvl="1"/>
            <a:r>
              <a:rPr lang="en-US" dirty="0" smtClean="0"/>
              <a:t>ESPN ScoreCenter app v. 3.0.0 had two issues</a:t>
            </a:r>
          </a:p>
          <a:p>
            <a:pPr lvl="1"/>
            <a:r>
              <a:rPr lang="en-US" dirty="0" smtClean="0"/>
              <a:t>XSS vuln and cleartext authentication vuln</a:t>
            </a:r>
          </a:p>
          <a:p>
            <a:pPr lvl="1"/>
            <a:r>
              <a:rPr lang="en-US" dirty="0" smtClean="0"/>
              <a:t>It did not sanitize user input, and transmitted it unencrypted over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21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Exploiting Third-Party App Vulns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231"/>
            <a:ext cx="8229600" cy="4230932"/>
          </a:xfrm>
        </p:spPr>
        <p:txBody>
          <a:bodyPr/>
          <a:lstStyle/>
          <a:p>
            <a:r>
              <a:rPr lang="en-US" dirty="0" smtClean="0"/>
              <a:t>Gaining control over an app is only half the battle</a:t>
            </a:r>
          </a:p>
          <a:p>
            <a:r>
              <a:rPr lang="en-US" dirty="0" smtClean="0"/>
              <a:t>Obtaining information from the target device, and persisting across app executions, are difficult, because of</a:t>
            </a:r>
          </a:p>
          <a:p>
            <a:pPr lvl="1"/>
            <a:r>
              <a:rPr lang="en-US" dirty="0" smtClean="0"/>
              <a:t>App sandboxing </a:t>
            </a:r>
          </a:p>
          <a:p>
            <a:pPr lvl="1"/>
            <a:r>
              <a:rPr lang="en-US" dirty="0" smtClean="0"/>
              <a:t>Code signature verification</a:t>
            </a:r>
          </a:p>
          <a:p>
            <a:r>
              <a:rPr lang="en-US" dirty="0" smtClean="0"/>
              <a:t>True owning requires app-level vulns and kernel vulns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21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Vulnerability Countermeasures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iOS and apps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294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important personal and business data is on iDevices these days</a:t>
            </a:r>
          </a:p>
          <a:p>
            <a:r>
              <a:rPr lang="en-US" dirty="0" smtClean="0"/>
              <a:t>Devices are lost and stolen often</a:t>
            </a:r>
          </a:p>
          <a:p>
            <a:r>
              <a:rPr lang="en-US" dirty="0" smtClean="0"/>
              <a:t>The encryption key did not depend on the passcode up through iOS 6.0.1</a:t>
            </a:r>
          </a:p>
          <a:p>
            <a:pPr lvl="1"/>
            <a:r>
              <a:rPr lang="en-US" dirty="0" smtClean="0"/>
              <a:t>Enabling retrieval of stored passwords in just six minutes, by using a special boot script </a:t>
            </a:r>
          </a:p>
          <a:p>
            <a:pPr lvl="1"/>
            <a:r>
              <a:rPr lang="en-US" dirty="0" smtClean="0"/>
              <a:t>Link Ch 3z2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04 at 10.07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9933" cy="4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Installs on your computer</a:t>
            </a:r>
          </a:p>
          <a:p>
            <a:r>
              <a:rPr lang="en-US" dirty="0" smtClean="0"/>
              <a:t>Connect iDevice with USB cable</a:t>
            </a:r>
          </a:p>
          <a:p>
            <a:r>
              <a:rPr lang="en-US" dirty="0" smtClean="0"/>
              <a:t>Browse file system on iDevice and copy any files you like</a:t>
            </a:r>
          </a:p>
          <a:p>
            <a:pPr lvl="1"/>
            <a:r>
              <a:rPr lang="en-US" dirty="0" smtClean="0"/>
              <a:t>But some are encrypted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3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Measures Added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ASLR added for kernel, OS components, and libraries</a:t>
            </a:r>
          </a:p>
          <a:p>
            <a:r>
              <a:rPr lang="en-US" dirty="0" smtClean="0"/>
              <a:t>PIE supported as a compile-time option in </a:t>
            </a:r>
            <a:r>
              <a:rPr lang="en-US" dirty="0" err="1" smtClean="0"/>
              <a:t>Xcode</a:t>
            </a:r>
            <a:endParaRPr lang="en-US" dirty="0" smtClean="0"/>
          </a:p>
          <a:p>
            <a:pPr lvl="1"/>
            <a:r>
              <a:rPr lang="en-US" dirty="0" smtClean="0"/>
              <a:t>PIE apps load at a different base address every time they execute</a:t>
            </a:r>
          </a:p>
          <a:p>
            <a:pPr lvl="1"/>
            <a:r>
              <a:rPr lang="en-US" dirty="0" smtClean="0"/>
              <a:t>Makes exploitation of buffer overflows more difficult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52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Screen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iOS versions through 8.0.2 allow a user to exploit them without knowing the passcode, by exploiting</a:t>
            </a:r>
          </a:p>
          <a:p>
            <a:pPr lvl="1"/>
            <a:r>
              <a:rPr lang="en-US" dirty="0" smtClean="0"/>
              <a:t>Emergency call feature</a:t>
            </a:r>
          </a:p>
          <a:p>
            <a:pPr lvl="1"/>
            <a:r>
              <a:rPr lang="en-US" dirty="0" err="1" smtClean="0"/>
              <a:t>Siri</a:t>
            </a:r>
            <a:endParaRPr lang="en-US" dirty="0" smtClean="0"/>
          </a:p>
          <a:p>
            <a:pPr lvl="1"/>
            <a:r>
              <a:rPr lang="en-US" dirty="0" smtClean="0"/>
              <a:t>Links Ch 3z3 – 3z5</a:t>
            </a:r>
          </a:p>
        </p:txBody>
      </p:sp>
    </p:spTree>
    <p:extLst>
      <p:ext uri="{BB962C8B-B14F-4D97-AF65-F5344CB8AC3E}">
        <p14:creationId xmlns:p14="http://schemas.microsoft.com/office/powerpoint/2010/main" val="42310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Brute-Forcing Passcodes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57415" cy="4945185"/>
          </a:xfrm>
        </p:spPr>
        <p:txBody>
          <a:bodyPr/>
          <a:lstStyle/>
          <a:p>
            <a:r>
              <a:rPr lang="en-US" dirty="0" smtClean="0"/>
              <a:t>Four-digit passcodes are intrinsically weak, and can be brute-forced</a:t>
            </a:r>
          </a:p>
          <a:p>
            <a:pPr lvl="1"/>
            <a:r>
              <a:rPr lang="en-US" dirty="0" smtClean="0"/>
              <a:t>Link Ch 3z6</a:t>
            </a:r>
          </a:p>
          <a:p>
            <a:r>
              <a:rPr lang="en-US" dirty="0" smtClean="0"/>
              <a:t>People often choose weak ones</a:t>
            </a:r>
          </a:p>
          <a:p>
            <a:pPr lvl="1"/>
            <a:r>
              <a:rPr lang="en-US" dirty="0" smtClean="0"/>
              <a:t>Link Ch 3z7</a:t>
            </a:r>
          </a:p>
        </p:txBody>
      </p:sp>
      <p:pic>
        <p:nvPicPr>
          <p:cNvPr id="4" name="Picture 3" descr="thieves-unlock-passcodes-stolen-iphones-and-protect-yourself-against-it.w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108122"/>
            <a:ext cx="4826000" cy="30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IP-BOX iPhone Password Unlock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5846"/>
            <a:ext cx="8229600" cy="2140317"/>
          </a:xfrm>
        </p:spPr>
        <p:txBody>
          <a:bodyPr/>
          <a:lstStyle/>
          <a:p>
            <a:r>
              <a:rPr lang="en-US" dirty="0" smtClean="0"/>
              <a:t>Link Ch 3z8</a:t>
            </a:r>
            <a:endParaRPr lang="en-US" dirty="0"/>
          </a:p>
        </p:txBody>
      </p:sp>
      <p:pic>
        <p:nvPicPr>
          <p:cNvPr id="4" name="Picture 3" descr="Screen Shot 2014-12-29 at 6.2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686800" cy="21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Hacking </a:t>
            </a:r>
            <a:r>
              <a:rPr lang="en-US" dirty="0" err="1" smtClean="0"/>
              <a:t>iCloud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Not in textbook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6615"/>
            <a:ext cx="8229600" cy="762000"/>
          </a:xfrm>
        </p:spPr>
        <p:txBody>
          <a:bodyPr/>
          <a:lstStyle/>
          <a:p>
            <a:r>
              <a:rPr lang="en-US" dirty="0" smtClean="0"/>
              <a:t>Link Ch 3z9</a:t>
            </a:r>
            <a:endParaRPr lang="en-US" dirty="0"/>
          </a:p>
        </p:txBody>
      </p:sp>
      <p:pic>
        <p:nvPicPr>
          <p:cNvPr id="4" name="Picture 3" descr="Screen Shot 2014-12-29 at 6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16" y="274638"/>
            <a:ext cx="7131538" cy="50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7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9 at 6.38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2"/>
            <a:ext cx="9144000" cy="68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96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9 at 6.3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" y="0"/>
            <a:ext cx="9058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4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9 at 6.3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9"/>
            <a:ext cx="9144000" cy="68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12-29 at 6.40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50"/>
            <a:ext cx="9144000" cy="6761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1999" y="3536462"/>
            <a:ext cx="7405077" cy="898769"/>
          </a:xfrm>
          <a:prstGeom prst="rect">
            <a:avLst/>
          </a:prstGeom>
          <a:noFill/>
          <a:ln w="38100">
            <a:solidFill>
              <a:srgbClr val="29FF0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4615"/>
            <a:ext cx="8229600" cy="3781548"/>
          </a:xfrm>
        </p:spPr>
        <p:txBody>
          <a:bodyPr/>
          <a:lstStyle/>
          <a:p>
            <a:r>
              <a:rPr lang="en-US" dirty="0" smtClean="0"/>
              <a:t>iPhone 6 data is encrypted with a key based on the user's PIN</a:t>
            </a:r>
          </a:p>
          <a:p>
            <a:r>
              <a:rPr lang="en-US" dirty="0" smtClean="0"/>
              <a:t>So Apple can't decrypt it, even in response to a court order</a:t>
            </a:r>
          </a:p>
          <a:p>
            <a:pPr lvl="1"/>
            <a:r>
              <a:rPr lang="en-US" dirty="0" smtClean="0"/>
              <a:t>Link Ch 3z10</a:t>
            </a:r>
            <a:endParaRPr lang="en-US" dirty="0"/>
          </a:p>
        </p:txBody>
      </p:sp>
      <p:pic>
        <p:nvPicPr>
          <p:cNvPr id="4" name="Picture 3" descr="Screen Shot 2014-12-29 at 6.4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366"/>
            <a:ext cx="8229600" cy="157911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91565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 3GS and later devices encrypt the file system with AES</a:t>
            </a:r>
          </a:p>
          <a:p>
            <a:pPr lvl="1"/>
            <a:r>
              <a:rPr lang="en-US" dirty="0" smtClean="0"/>
              <a:t>Using a hardware AES cryptographic accelerator</a:t>
            </a:r>
          </a:p>
          <a:p>
            <a:pPr lvl="1"/>
            <a:r>
              <a:rPr lang="en-US" dirty="0" smtClean="0"/>
              <a:t>The key is not available to the CPU</a:t>
            </a:r>
          </a:p>
          <a:p>
            <a:r>
              <a:rPr lang="en-US" dirty="0" smtClean="0"/>
              <a:t>This makes wiping all data instantaneous</a:t>
            </a:r>
          </a:p>
          <a:p>
            <a:pPr lvl="1"/>
            <a:r>
              <a:rPr lang="en-US" dirty="0" smtClean="0"/>
              <a:t>Simply delete the File System Key</a:t>
            </a:r>
          </a:p>
          <a:p>
            <a:r>
              <a:rPr lang="en-US" dirty="0" smtClean="0"/>
              <a:t>In earlier devices, wiping the SSD took hours</a:t>
            </a:r>
          </a:p>
          <a:p>
            <a:pPr lvl="1"/>
            <a:r>
              <a:rPr lang="en-US" dirty="0" smtClean="0"/>
              <a:t>Link Ch 3d</a:t>
            </a:r>
          </a:p>
        </p:txBody>
      </p:sp>
    </p:spTree>
    <p:extLst>
      <p:ext uri="{BB962C8B-B14F-4D97-AF65-F5344CB8AC3E}">
        <p14:creationId xmlns:p14="http://schemas.microsoft.com/office/powerpoint/2010/main" val="9041370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6769"/>
            <a:ext cx="8229600" cy="3449394"/>
          </a:xfrm>
        </p:spPr>
        <p:txBody>
          <a:bodyPr/>
          <a:lstStyle/>
          <a:p>
            <a:r>
              <a:rPr lang="en-US" dirty="0" smtClean="0"/>
              <a:t>BUT Apple still has the keys to </a:t>
            </a:r>
            <a:r>
              <a:rPr lang="en-US" dirty="0" err="1" smtClean="0"/>
              <a:t>iCloud</a:t>
            </a:r>
            <a:endParaRPr lang="en-US" dirty="0" smtClean="0"/>
          </a:p>
          <a:p>
            <a:pPr lvl="1"/>
            <a:r>
              <a:rPr lang="en-US" dirty="0" smtClean="0"/>
              <a:t>Link Ch 3z11</a:t>
            </a:r>
            <a:endParaRPr lang="en-US" dirty="0"/>
          </a:p>
        </p:txBody>
      </p:sp>
      <p:pic>
        <p:nvPicPr>
          <p:cNvPr id="4" name="Picture 3" descr="Screen Shot 2014-12-29 at 6.52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2561"/>
            <a:ext cx="8178891" cy="211015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501531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Apple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/>
          <a:lstStyle/>
          <a:p>
            <a:r>
              <a:rPr lang="en-US" dirty="0" smtClean="0"/>
              <a:t>Introduced with iPhone 6 in 2014</a:t>
            </a:r>
          </a:p>
          <a:p>
            <a:r>
              <a:rPr lang="en-US" dirty="0" smtClean="0"/>
              <a:t>Uses NFC (Near Field Communication)</a:t>
            </a:r>
          </a:p>
          <a:p>
            <a:r>
              <a:rPr lang="en-US" dirty="0" smtClean="0"/>
              <a:t>Better than Google Wallet (link Ch 3z13)</a:t>
            </a:r>
            <a:endParaRPr lang="en-US" dirty="0"/>
          </a:p>
        </p:txBody>
      </p:sp>
      <p:pic>
        <p:nvPicPr>
          <p:cNvPr id="5" name="Picture 4" descr="Screen Shot 2014-12-30 at 10.2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4638"/>
            <a:ext cx="4343400" cy="4597400"/>
          </a:xfrm>
          <a:prstGeom prst="rect">
            <a:avLst/>
          </a:prstGeom>
        </p:spPr>
      </p:pic>
      <p:pic>
        <p:nvPicPr>
          <p:cNvPr id="4" name="Picture 3" descr="Screen Shot 2014-12-30 at 10.25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163469"/>
            <a:ext cx="2344615" cy="25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194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iPhone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01259"/>
            <a:ext cx="8229600" cy="672138"/>
          </a:xfrm>
        </p:spPr>
        <p:txBody>
          <a:bodyPr/>
          <a:lstStyle/>
          <a:p>
            <a:r>
              <a:rPr lang="en-US" dirty="0" smtClean="0"/>
              <a:t>Links Ch 3z14, 15, 16</a:t>
            </a:r>
            <a:endParaRPr lang="en-US" dirty="0"/>
          </a:p>
        </p:txBody>
      </p:sp>
      <p:pic>
        <p:nvPicPr>
          <p:cNvPr id="4" name="Picture 3" descr="Screen Shot 2015-02-04 at 10.31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4" y="1660384"/>
            <a:ext cx="7313644" cy="435087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095410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Configuration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38616"/>
            <a:ext cx="8229600" cy="560069"/>
          </a:xfrm>
        </p:spPr>
        <p:txBody>
          <a:bodyPr/>
          <a:lstStyle/>
          <a:p>
            <a:r>
              <a:rPr lang="en-US" dirty="0" smtClean="0"/>
              <a:t>Links Ch 3z17, 3z18, 3z19</a:t>
            </a:r>
            <a:endParaRPr lang="en-US" dirty="0"/>
          </a:p>
        </p:txBody>
      </p:sp>
      <p:pic>
        <p:nvPicPr>
          <p:cNvPr id="5" name="Picture 4" descr="Screen Shot 2015-02-04 at 11.0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2204"/>
            <a:ext cx="8559800" cy="3378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78062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38616"/>
            <a:ext cx="8229600" cy="560069"/>
          </a:xfrm>
        </p:spPr>
        <p:txBody>
          <a:bodyPr/>
          <a:lstStyle/>
          <a:p>
            <a:r>
              <a:rPr lang="en-US" dirty="0" smtClean="0"/>
              <a:t>Links Ch 3z17, 3z18, 3z19</a:t>
            </a:r>
            <a:endParaRPr lang="en-US" dirty="0"/>
          </a:p>
        </p:txBody>
      </p:sp>
      <p:pic>
        <p:nvPicPr>
          <p:cNvPr id="4" name="Picture 3" descr="Screen Shot 2015-02-04 at 10.5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41"/>
            <a:ext cx="9144000" cy="67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5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04 at 10.57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" y="0"/>
            <a:ext cx="9088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8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04 at 10.5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54"/>
            <a:ext cx="9144000" cy="68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5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04 at 10.5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" y="0"/>
            <a:ext cx="9106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2835</Words>
  <Application>Microsoft Macintosh PowerPoint</Application>
  <PresentationFormat>On-screen Show (4:3)</PresentationFormat>
  <Paragraphs>421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Ch 3: iOS</vt:lpstr>
      <vt:lpstr>History of iOS</vt:lpstr>
      <vt:lpstr>History of the iPhone</vt:lpstr>
      <vt:lpstr>History of the iPhone</vt:lpstr>
      <vt:lpstr>How Secure is iOS?</vt:lpstr>
      <vt:lpstr>Early Versions of iOS</vt:lpstr>
      <vt:lpstr>Security Measures Added</vt:lpstr>
      <vt:lpstr>Security Measures Added</vt:lpstr>
      <vt:lpstr>Encryption</vt:lpstr>
      <vt:lpstr>Wiping your iPhone</vt:lpstr>
      <vt:lpstr>Wiping your iPhone</vt:lpstr>
      <vt:lpstr>Security of Modern iPhone (&amp; other iThings)</vt:lpstr>
      <vt:lpstr>Jailbreaking</vt:lpstr>
      <vt:lpstr>Users Defeating Security</vt:lpstr>
      <vt:lpstr>Liberty or Death!</vt:lpstr>
      <vt:lpstr>Jailbreaking</vt:lpstr>
      <vt:lpstr>Risks of Jailbreaking</vt:lpstr>
      <vt:lpstr>Point of No Return</vt:lpstr>
      <vt:lpstr>Security Becomes Your Responsibility</vt:lpstr>
      <vt:lpstr>Viruses on Jailbroken iPhones</vt:lpstr>
      <vt:lpstr>Jailbreaking and Unlocking iPhones are Legal Now</vt:lpstr>
      <vt:lpstr>Methods of Jailbreaking</vt:lpstr>
      <vt:lpstr>More Recent Methods</vt:lpstr>
      <vt:lpstr>Tethered v. Untethered</vt:lpstr>
      <vt:lpstr>END OF PART 1</vt:lpstr>
      <vt:lpstr>Boot-based Jailbreak</vt:lpstr>
      <vt:lpstr>Steps for Boot-based Jailbreak</vt:lpstr>
      <vt:lpstr>4. Launch the jailbreak app on the computer</vt:lpstr>
      <vt:lpstr>5. On the computer, select the IPSW file </vt:lpstr>
      <vt:lpstr>6. Put iDevice into Device Firmware Update (DFU) Mode</vt:lpstr>
      <vt:lpstr>7. Wait</vt:lpstr>
      <vt:lpstr>Cydia</vt:lpstr>
      <vt:lpstr>Remote Jailbreak</vt:lpstr>
      <vt:lpstr>Much Easier</vt:lpstr>
      <vt:lpstr>Jailbreakme.com</vt:lpstr>
      <vt:lpstr>Hacking into Someone Else's iPhone</vt:lpstr>
      <vt:lpstr>Limited Attack Surface</vt:lpstr>
      <vt:lpstr>PowerPoint Presentation</vt:lpstr>
      <vt:lpstr>Network-Based Attacks</vt:lpstr>
      <vt:lpstr>Attack Vectors Available</vt:lpstr>
      <vt:lpstr>Client-Side Attacks</vt:lpstr>
      <vt:lpstr>RCE Vulns in MobileSafari</vt:lpstr>
      <vt:lpstr>Sandbox</vt:lpstr>
      <vt:lpstr>Target Old Versions</vt:lpstr>
      <vt:lpstr>Specific Attack Examples</vt:lpstr>
      <vt:lpstr>The JailbreakMe 3.0 Vulns</vt:lpstr>
      <vt:lpstr>Details</vt:lpstr>
      <vt:lpstr>Exploiting like JailbreakMe 3.0</vt:lpstr>
      <vt:lpstr>JailBreakMe 3.0 Vuln Countermeasures</vt:lpstr>
      <vt:lpstr>Updates and Jailbreaking</vt:lpstr>
      <vt:lpstr>Over-the-air Updates</vt:lpstr>
      <vt:lpstr>iKee Worm</vt:lpstr>
      <vt:lpstr>iKee</vt:lpstr>
      <vt:lpstr>iKee Variants</vt:lpstr>
      <vt:lpstr>iKee Source Code</vt:lpstr>
      <vt:lpstr>iKee Countermeasures</vt:lpstr>
      <vt:lpstr>Attack Options for iOS</vt:lpstr>
      <vt:lpstr>iOS Defenses</vt:lpstr>
      <vt:lpstr>Port Scanning 62078</vt:lpstr>
      <vt:lpstr>Remote Vulnerabilities</vt:lpstr>
      <vt:lpstr>Other Potentially Vulnerable Services</vt:lpstr>
      <vt:lpstr>Focus 11 MITM Attack</vt:lpstr>
      <vt:lpstr>Focus11 MITM Attack</vt:lpstr>
      <vt:lpstr>Silent Exploitation</vt:lpstr>
      <vt:lpstr>Focus 2011 MITM Countermeasures</vt:lpstr>
      <vt:lpstr>App Store Security</vt:lpstr>
      <vt:lpstr>Handy Light</vt:lpstr>
      <vt:lpstr>InstaStock</vt:lpstr>
      <vt:lpstr>App Store Malware Countermeasures: Trust Apple</vt:lpstr>
      <vt:lpstr>Vulnerable Apps: Bundled and Third-Party</vt:lpstr>
      <vt:lpstr>Third-Party App Vulns</vt:lpstr>
      <vt:lpstr>Third-Party App Vulns</vt:lpstr>
      <vt:lpstr>Third-Party App Vulns</vt:lpstr>
      <vt:lpstr>Third-Party App Vulns</vt:lpstr>
      <vt:lpstr>Difficulty Exploiting Third-Party App Vulns</vt:lpstr>
      <vt:lpstr>App Vulnerability Countermeasures</vt:lpstr>
      <vt:lpstr>Physical Access</vt:lpstr>
      <vt:lpstr>PowerPoint Presentation</vt:lpstr>
      <vt:lpstr>iExplorer</vt:lpstr>
      <vt:lpstr>Bypass Screen Lock</vt:lpstr>
      <vt:lpstr>Brute-Forcing Passcodes</vt:lpstr>
      <vt:lpstr>IP-BOX iPhone Password Unlock Tool</vt:lpstr>
      <vt:lpstr>Hacking iCloud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Apple Pay</vt:lpstr>
      <vt:lpstr>Making iPhone Apps</vt:lpstr>
      <vt:lpstr>Malicious Configuration Files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458</cp:revision>
  <dcterms:created xsi:type="dcterms:W3CDTF">2014-12-24T16:02:14Z</dcterms:created>
  <dcterms:modified xsi:type="dcterms:W3CDTF">2015-02-04T20:14:45Z</dcterms:modified>
</cp:coreProperties>
</file>