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9" r:id="rId34"/>
    <p:sldId id="288" r:id="rId35"/>
    <p:sldId id="291" r:id="rId36"/>
    <p:sldId id="290" r:id="rId37"/>
    <p:sldId id="293" r:id="rId38"/>
    <p:sldId id="294" r:id="rId39"/>
    <p:sldId id="295" r:id="rId40"/>
    <p:sldId id="296" r:id="rId41"/>
    <p:sldId id="298" r:id="rId42"/>
    <p:sldId id="299" r:id="rId43"/>
    <p:sldId id="297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51" autoAdjust="0"/>
  </p:normalViewPr>
  <p:slideViewPr>
    <p:cSldViewPr snapToGrid="0" snapToObjects="1">
      <p:cViewPr varScale="1">
        <p:scale>
          <a:sx n="81" d="100"/>
          <a:sy n="81" d="100"/>
        </p:scale>
        <p:origin x="-2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60206-A746-AF4C-8B5C-2726AD4E1AB7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97CF-282C-334A-BC20-477956D6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04AE-1C9E-DE42-81E3-1F2B97DAAE15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CEEC-0314-A249-AF28-B42335404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80" y="299426"/>
            <a:ext cx="7772400" cy="1470025"/>
          </a:xfrm>
        </p:spPr>
        <p:txBody>
          <a:bodyPr/>
          <a:lstStyle/>
          <a:p>
            <a:r>
              <a:rPr lang="en-US" dirty="0" smtClean="0"/>
              <a:t>Practical Malware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4281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</a:t>
            </a:r>
            <a:r>
              <a:rPr lang="en-US" dirty="0" smtClean="0">
                <a:solidFill>
                  <a:schemeClr val="tx1"/>
                </a:solidFill>
              </a:rPr>
              <a:t>5: </a:t>
            </a:r>
            <a:r>
              <a:rPr lang="en-US" dirty="0" smtClean="0">
                <a:solidFill>
                  <a:schemeClr val="tx1"/>
                </a:solidFill>
              </a:rPr>
              <a:t>IDA Pro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9-15 at 12.5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21" y="2810641"/>
            <a:ext cx="5054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Mode</a:t>
            </a:r>
            <a:endParaRPr lang="en-US" dirty="0"/>
          </a:p>
        </p:txBody>
      </p:sp>
      <p:pic>
        <p:nvPicPr>
          <p:cNvPr id="4" name="Picture 3" descr="Screen Shot 2013-09-15 at 1.21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-1721"/>
          <a:stretch/>
        </p:blipFill>
        <p:spPr>
          <a:xfrm>
            <a:off x="0" y="3495208"/>
            <a:ext cx="9144000" cy="287382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5460" y="625851"/>
            <a:ext cx="458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Arrows</a:t>
            </a:r>
          </a:p>
          <a:p>
            <a:r>
              <a:rPr lang="en-US" b="1" dirty="0" smtClean="0"/>
              <a:t>Solid = Unconditional</a:t>
            </a:r>
          </a:p>
          <a:p>
            <a:r>
              <a:rPr lang="en-US" b="1" dirty="0" smtClean="0"/>
              <a:t>Dashed = Conditional</a:t>
            </a:r>
          </a:p>
          <a:p>
            <a:r>
              <a:rPr lang="en-US" b="1" dirty="0" smtClean="0"/>
              <a:t>Up = Loop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396" y="1826180"/>
            <a:ext cx="0" cy="16690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858" y="2015403"/>
            <a:ext cx="9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3196" y="2460768"/>
            <a:ext cx="9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Address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754439" y="2384735"/>
            <a:ext cx="8249" cy="10814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10944" y="2830100"/>
            <a:ext cx="0" cy="64000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80641" y="2078435"/>
            <a:ext cx="0" cy="1513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79137" y="1092073"/>
            <a:ext cx="190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Comment</a:t>
            </a:r>
          </a:p>
          <a:p>
            <a:pPr algn="ctr"/>
            <a:r>
              <a:rPr lang="en-US" b="1" dirty="0" smtClean="0"/>
              <a:t>Generated by</a:t>
            </a:r>
          </a:p>
          <a:p>
            <a:pPr algn="ctr"/>
            <a:r>
              <a:rPr lang="en-US" b="1" dirty="0" smtClean="0"/>
              <a:t>IDA Pro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07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Options,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3-09-15 at 1.2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01" y="1715909"/>
            <a:ext cx="6184900" cy="4914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119373" y="3249614"/>
            <a:ext cx="1764885" cy="27604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2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Adds Comments to Each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5 at 1.31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-2254"/>
          <a:stretch/>
        </p:blipFill>
        <p:spPr>
          <a:xfrm>
            <a:off x="0" y="2990088"/>
            <a:ext cx="9144000" cy="28254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0788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Useful Windows for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each function, length, and flags</a:t>
            </a:r>
          </a:p>
          <a:p>
            <a:pPr lvl="1"/>
            <a:r>
              <a:rPr lang="en-US" dirty="0" smtClean="0"/>
              <a:t>L = Library functions</a:t>
            </a:r>
          </a:p>
          <a:p>
            <a:r>
              <a:rPr lang="en-US" dirty="0" smtClean="0"/>
              <a:t>Sortable</a:t>
            </a:r>
          </a:p>
          <a:p>
            <a:pPr lvl="1"/>
            <a:r>
              <a:rPr lang="en-US" dirty="0" smtClean="0"/>
              <a:t>Large functions usually more important</a:t>
            </a:r>
            <a:endParaRPr lang="en-US" dirty="0"/>
          </a:p>
        </p:txBody>
      </p:sp>
      <p:pic>
        <p:nvPicPr>
          <p:cNvPr id="4" name="Picture 3" descr="Screen Shot 2013-09-16 at 12.2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8" y="4109804"/>
            <a:ext cx="8773052" cy="1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address with a name</a:t>
            </a:r>
          </a:p>
          <a:p>
            <a:pPr lvl="1"/>
            <a:r>
              <a:rPr lang="en-US" dirty="0" smtClean="0"/>
              <a:t>Functions, named code, named data, strings</a:t>
            </a:r>
            <a:endParaRPr lang="en-US" dirty="0"/>
          </a:p>
        </p:txBody>
      </p:sp>
      <p:pic>
        <p:nvPicPr>
          <p:cNvPr id="4" name="Picture 3" descr="Screen Shot 2013-09-15 at 1.3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3" y="3826954"/>
            <a:ext cx="381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4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5 at 1.42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 r="37524" b="-858"/>
          <a:stretch/>
        </p:blipFill>
        <p:spPr>
          <a:xfrm>
            <a:off x="725847" y="2377440"/>
            <a:ext cx="6793470" cy="347528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8587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&amp;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5 at 1.4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90" y="1833563"/>
            <a:ext cx="56515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7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active data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Hover to see yellow pop-up window</a:t>
            </a:r>
            <a:endParaRPr lang="en-US" dirty="0"/>
          </a:p>
        </p:txBody>
      </p:sp>
      <p:pic>
        <p:nvPicPr>
          <p:cNvPr id="4" name="Picture 3" descr="Screen Shot 2013-09-15 at 1.5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" y="3492482"/>
            <a:ext cx="8686800" cy="29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Cross-</a:t>
            </a:r>
            <a:br>
              <a:rPr lang="en-US" dirty="0" smtClean="0"/>
            </a:br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8" y="1417638"/>
            <a:ext cx="2193735" cy="37295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Double-click function</a:t>
            </a:r>
          </a:p>
          <a:p>
            <a:r>
              <a:rPr lang="en-US" sz="2800" dirty="0" smtClean="0"/>
              <a:t>Jump to code in other views</a:t>
            </a:r>
            <a:endParaRPr lang="en-US" sz="2800" dirty="0"/>
          </a:p>
        </p:txBody>
      </p:sp>
      <p:pic>
        <p:nvPicPr>
          <p:cNvPr id="4" name="Picture 3" descr="Screen Shot 2013-09-15 at 1.5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54" y="274638"/>
            <a:ext cx="5207000" cy="2755900"/>
          </a:xfrm>
          <a:prstGeom prst="rect">
            <a:avLst/>
          </a:prstGeom>
        </p:spPr>
      </p:pic>
      <p:pic>
        <p:nvPicPr>
          <p:cNvPr id="5" name="Picture 4" descr="Screen Shot 2013-09-15 at 1.5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889500"/>
            <a:ext cx="9029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 </a:t>
            </a:r>
            <a:r>
              <a:rPr lang="en-US" dirty="0" smtClean="0"/>
              <a:t>Pro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Full-featured pay version</a:t>
            </a:r>
          </a:p>
          <a:p>
            <a:r>
              <a:rPr lang="en-US" dirty="0" smtClean="0"/>
              <a:t>Old free version </a:t>
            </a:r>
          </a:p>
          <a:p>
            <a:pPr lvl="1"/>
            <a:r>
              <a:rPr lang="en-US" dirty="0" smtClean="0"/>
              <a:t>Both support x86</a:t>
            </a:r>
          </a:p>
          <a:p>
            <a:pPr lvl="1"/>
            <a:r>
              <a:rPr lang="en-US" dirty="0" smtClean="0"/>
              <a:t>Pay version supports x64 and other processors, such as cell phone processors</a:t>
            </a:r>
          </a:p>
          <a:p>
            <a:r>
              <a:rPr lang="en-US" dirty="0" smtClean="0"/>
              <a:t>Both have code signatures for common library code in FLIRT (Fast Library identification and Recognition Technology)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pushed onto stack</a:t>
            </a:r>
          </a:p>
          <a:p>
            <a:r>
              <a:rPr lang="en-US" dirty="0" smtClean="0"/>
              <a:t>CALL to start function</a:t>
            </a:r>
            <a:endParaRPr lang="en-US" dirty="0"/>
          </a:p>
        </p:txBody>
      </p:sp>
      <p:pic>
        <p:nvPicPr>
          <p:cNvPr id="4" name="Picture 3" descr="Screen Shot 2013-09-15 at 1.5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7044"/>
            <a:ext cx="8289813" cy="29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the Default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Windows, Reset Desktop</a:t>
            </a:r>
          </a:p>
          <a:p>
            <a:r>
              <a:rPr lang="en-US" dirty="0" smtClean="0"/>
              <a:t>Windows, Save Desktop</a:t>
            </a:r>
          </a:p>
          <a:p>
            <a:pPr lvl="1"/>
            <a:r>
              <a:rPr lang="en-US" dirty="0" smtClean="0"/>
              <a:t>To save a new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IDA Pro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or Strings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Double-click any entry to display it in the disassembly window</a:t>
            </a:r>
            <a:endParaRPr lang="en-US" dirty="0"/>
          </a:p>
        </p:txBody>
      </p:sp>
      <p:pic>
        <p:nvPicPr>
          <p:cNvPr id="4" name="Picture 3" descr="Screen Shot 2013-09-16 at 10.3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0261"/>
            <a:ext cx="8121356" cy="20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Double-click any address in the disassembly window to display that location</a:t>
            </a:r>
            <a:endParaRPr lang="en-US" dirty="0"/>
          </a:p>
        </p:txBody>
      </p:sp>
      <p:pic>
        <p:nvPicPr>
          <p:cNvPr id="5" name="Picture 4" descr="Screen Shot 2013-09-16 at 10.3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3533"/>
            <a:ext cx="8467736" cy="16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4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and Back buttons work like a Web browser</a:t>
            </a:r>
            <a:endParaRPr lang="en-US" dirty="0"/>
          </a:p>
        </p:txBody>
      </p:sp>
      <p:pic>
        <p:nvPicPr>
          <p:cNvPr id="4" name="Picture 3" descr="Screen Shot 2013-09-16 at 10.4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92" y="3563025"/>
            <a:ext cx="4725691" cy="17650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54540" y="4602242"/>
            <a:ext cx="1929827" cy="725800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8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5836"/>
            <a:ext cx="8229600" cy="2259883"/>
          </a:xfrm>
        </p:spPr>
        <p:txBody>
          <a:bodyPr/>
          <a:lstStyle/>
          <a:p>
            <a:r>
              <a:rPr lang="en-US" b="1" dirty="0" smtClean="0"/>
              <a:t>Light</a:t>
            </a:r>
            <a:r>
              <a:rPr lang="en-US" dirty="0" smtClean="0"/>
              <a:t> </a:t>
            </a:r>
            <a:r>
              <a:rPr lang="en-US" b="1" dirty="0" smtClean="0"/>
              <a:t>blue</a:t>
            </a:r>
            <a:r>
              <a:rPr lang="en-US" dirty="0" smtClean="0"/>
              <a:t>: Library code</a:t>
            </a:r>
          </a:p>
          <a:p>
            <a:r>
              <a:rPr lang="en-US" b="1" dirty="0" smtClean="0"/>
              <a:t>Red</a:t>
            </a:r>
            <a:r>
              <a:rPr lang="en-US" dirty="0" smtClean="0"/>
              <a:t>: Compiler-generated code</a:t>
            </a:r>
          </a:p>
          <a:p>
            <a:r>
              <a:rPr lang="en-US" b="1" dirty="0" smtClean="0"/>
              <a:t>Dark blue</a:t>
            </a:r>
            <a:r>
              <a:rPr lang="en-US" dirty="0" smtClean="0"/>
              <a:t>: User-written code – </a:t>
            </a:r>
            <a:r>
              <a:rPr lang="en-US" b="1" dirty="0" smtClean="0"/>
              <a:t>Analyze this</a:t>
            </a:r>
            <a:endParaRPr lang="en-US" dirty="0"/>
          </a:p>
        </p:txBody>
      </p:sp>
      <p:pic>
        <p:nvPicPr>
          <p:cNvPr id="4" name="Picture 3" descr="Screen Shot 2013-09-16 at 10.42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603"/>
            <a:ext cx="9144000" cy="21861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04080" y="3002185"/>
            <a:ext cx="7636838" cy="874261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to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</a:t>
            </a:r>
            <a:r>
              <a:rPr lang="en-US" b="1" dirty="0" smtClean="0"/>
              <a:t>G</a:t>
            </a:r>
          </a:p>
          <a:p>
            <a:r>
              <a:rPr lang="en-US" dirty="0" smtClean="0"/>
              <a:t>Can jump to address or named location </a:t>
            </a:r>
            <a:endParaRPr lang="en-US" dirty="0"/>
          </a:p>
        </p:txBody>
      </p:sp>
      <p:pic>
        <p:nvPicPr>
          <p:cNvPr id="4" name="Picture 3" descr="Screen Shot 2013-09-16 at 10.4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1" y="3546755"/>
            <a:ext cx="4953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4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4409" cy="4525963"/>
          </a:xfrm>
        </p:spPr>
        <p:txBody>
          <a:bodyPr/>
          <a:lstStyle/>
          <a:p>
            <a:r>
              <a:rPr lang="en-US" dirty="0" smtClean="0"/>
              <a:t>Many options</a:t>
            </a:r>
          </a:p>
          <a:p>
            <a:r>
              <a:rPr lang="en-US" dirty="0" smtClean="0"/>
              <a:t>Search, Text is handy</a:t>
            </a:r>
          </a:p>
          <a:p>
            <a:endParaRPr lang="en-US" dirty="0"/>
          </a:p>
        </p:txBody>
      </p:sp>
      <p:pic>
        <p:nvPicPr>
          <p:cNvPr id="4" name="Picture 3" descr="Screen Shot 2013-09-16 at 10.50.0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0995" y="107822"/>
            <a:ext cx="4255805" cy="66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5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Cross-References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437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Graph and Text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43719" cy="4525963"/>
          </a:xfrm>
        </p:spPr>
        <p:txBody>
          <a:bodyPr/>
          <a:lstStyle/>
          <a:p>
            <a:r>
              <a:rPr lang="en-US" dirty="0" smtClean="0"/>
              <a:t>Spacebar</a:t>
            </a:r>
            <a:br>
              <a:rPr lang="en-US" dirty="0" smtClean="0"/>
            </a:br>
            <a:r>
              <a:rPr lang="en-US" dirty="0" smtClean="0"/>
              <a:t>switches</a:t>
            </a:r>
            <a:br>
              <a:rPr lang="en-US" dirty="0" smtClean="0"/>
            </a:br>
            <a:r>
              <a:rPr lang="en-US" dirty="0" smtClean="0"/>
              <a:t>mode</a:t>
            </a:r>
          </a:p>
        </p:txBody>
      </p:sp>
      <p:pic>
        <p:nvPicPr>
          <p:cNvPr id="4" name="Picture 3" descr="Screen Shot 2013-09-15 at 12.5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19" y="274638"/>
            <a:ext cx="4006542" cy="3500300"/>
          </a:xfrm>
          <a:prstGeom prst="rect">
            <a:avLst/>
          </a:prstGeom>
        </p:spPr>
      </p:pic>
      <p:pic>
        <p:nvPicPr>
          <p:cNvPr id="5" name="Picture 4" descr="Screen Shot 2013-09-15 at 12.59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4951"/>
            <a:ext cx="7280150" cy="237313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5115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Cross-References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2332"/>
            <a:ext cx="8229600" cy="2012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XREF comment shows where this function is called</a:t>
            </a:r>
          </a:p>
          <a:p>
            <a:r>
              <a:rPr lang="en-US" dirty="0" smtClean="0"/>
              <a:t>But it only shows a couple of cross-references by default</a:t>
            </a:r>
            <a:endParaRPr lang="en-US" dirty="0"/>
          </a:p>
        </p:txBody>
      </p:sp>
      <p:pic>
        <p:nvPicPr>
          <p:cNvPr id="4" name="Picture 3" descr="Screen Shot 2013-09-16 at 10.5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692506" cy="25160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73861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See All Cross-References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function name and press </a:t>
            </a:r>
            <a:r>
              <a:rPr lang="en-US" b="1" dirty="0" smtClean="0"/>
              <a:t>X</a:t>
            </a:r>
            <a:endParaRPr lang="en-US" dirty="0"/>
          </a:p>
        </p:txBody>
      </p:sp>
      <p:pic>
        <p:nvPicPr>
          <p:cNvPr id="4" name="Picture 3" descr="Screen Shot 2013-09-16 at 11.0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43" y="2684414"/>
            <a:ext cx="7306953" cy="263347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90881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Cross-References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pPr lvl="1"/>
            <a:r>
              <a:rPr lang="en-US" dirty="0" smtClean="0"/>
              <a:t>Start with strings</a:t>
            </a:r>
          </a:p>
          <a:p>
            <a:pPr lvl="1"/>
            <a:r>
              <a:rPr lang="en-US" dirty="0" smtClean="0"/>
              <a:t>Double-click an interesting string</a:t>
            </a:r>
          </a:p>
          <a:p>
            <a:pPr lvl="1"/>
            <a:r>
              <a:rPr lang="en-US" dirty="0" smtClean="0"/>
              <a:t>Hover over DATA XREF to see where that string is used</a:t>
            </a:r>
          </a:p>
          <a:p>
            <a:pPr lvl="1"/>
            <a:r>
              <a:rPr lang="en-US" b="1" dirty="0" smtClean="0"/>
              <a:t>X </a:t>
            </a:r>
            <a:r>
              <a:rPr lang="en-US" dirty="0" smtClean="0"/>
              <a:t>shows all references</a:t>
            </a:r>
            <a:endParaRPr lang="en-US" b="1" dirty="0"/>
          </a:p>
        </p:txBody>
      </p:sp>
      <p:pic>
        <p:nvPicPr>
          <p:cNvPr id="4" name="Picture 3" descr="Screen Shot 2013-09-16 at 11.0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4" y="4948646"/>
            <a:ext cx="8370636" cy="161243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40418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and Argument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Pro identifies a function, names it, and also names the local variables</a:t>
            </a:r>
          </a:p>
          <a:p>
            <a:r>
              <a:rPr lang="en-US" dirty="0" smtClean="0"/>
              <a:t>It's not always correct</a:t>
            </a:r>
            <a:endParaRPr lang="en-US" dirty="0"/>
          </a:p>
        </p:txBody>
      </p:sp>
      <p:pic>
        <p:nvPicPr>
          <p:cNvPr id="4" name="Picture 3" descr="Screen Shot 2013-09-16 at 11.0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4597"/>
            <a:ext cx="8236907" cy="241156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0505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Graphing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1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Options</a:t>
            </a:r>
            <a:endParaRPr lang="en-US" dirty="0"/>
          </a:p>
        </p:txBody>
      </p:sp>
      <p:pic>
        <p:nvPicPr>
          <p:cNvPr id="4" name="Picture 3" descr="Screen Shot 2013-09-16 at 11.1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0044"/>
            <a:ext cx="8223090" cy="16247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26340" y="2418692"/>
            <a:ext cx="1390876" cy="362804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6" name="Picture 5" descr="Screen Shot 2013-09-16 at 11.24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28" y="3552486"/>
            <a:ext cx="6259402" cy="27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95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Graphing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78712"/>
            <a:ext cx="7977309" cy="3809725"/>
          </a:xfrm>
        </p:spPr>
        <p:txBody>
          <a:bodyPr>
            <a:normAutofit/>
          </a:bodyPr>
          <a:lstStyle/>
          <a:p>
            <a:r>
              <a:rPr lang="en-US" dirty="0" smtClean="0"/>
              <a:t>These are "Legacy Graphs" and cannot be manipulated with IDA</a:t>
            </a:r>
          </a:p>
          <a:p>
            <a:r>
              <a:rPr lang="en-US" dirty="0" smtClean="0"/>
              <a:t>The first two seem obsolete</a:t>
            </a:r>
          </a:p>
          <a:p>
            <a:pPr lvl="1"/>
            <a:r>
              <a:rPr lang="en-US" b="1" dirty="0" smtClean="0"/>
              <a:t>Flow chart</a:t>
            </a:r>
          </a:p>
          <a:p>
            <a:pPr lvl="2"/>
            <a:r>
              <a:rPr lang="en-US" dirty="0" smtClean="0"/>
              <a:t>Create flow chart of current function </a:t>
            </a:r>
          </a:p>
          <a:p>
            <a:pPr lvl="1"/>
            <a:r>
              <a:rPr lang="en-US" b="1" dirty="0" smtClean="0"/>
              <a:t>Function calls</a:t>
            </a:r>
          </a:p>
          <a:p>
            <a:pPr lvl="2"/>
            <a:r>
              <a:rPr lang="en-US" dirty="0" smtClean="0"/>
              <a:t> Graph function calls for entire program</a:t>
            </a:r>
            <a:endParaRPr lang="en-US" dirty="0"/>
          </a:p>
        </p:txBody>
      </p:sp>
      <p:pic>
        <p:nvPicPr>
          <p:cNvPr id="6" name="Picture 5" descr="Screen Shot 2013-09-16 at 11.2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5" y="168560"/>
            <a:ext cx="5168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2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95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Graphing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78712"/>
            <a:ext cx="7977309" cy="3809725"/>
          </a:xfrm>
        </p:spPr>
        <p:txBody>
          <a:bodyPr>
            <a:normAutofit/>
          </a:bodyPr>
          <a:lstStyle/>
          <a:p>
            <a:r>
              <a:rPr lang="en-US" b="1" dirty="0" smtClean="0"/>
              <a:t>Xrefs to</a:t>
            </a:r>
          </a:p>
          <a:p>
            <a:pPr lvl="1"/>
            <a:r>
              <a:rPr lang="en-US" dirty="0" smtClean="0"/>
              <a:t>Graphs </a:t>
            </a:r>
            <a:r>
              <a:rPr lang="en-US" dirty="0"/>
              <a:t>XREFs to get to selected XREF </a:t>
            </a:r>
          </a:p>
          <a:p>
            <a:pPr lvl="1"/>
            <a:r>
              <a:rPr lang="en-US" dirty="0"/>
              <a:t>Can show all the paths that get to a function</a:t>
            </a:r>
            <a:endParaRPr lang="en-US" dirty="0"/>
          </a:p>
        </p:txBody>
      </p:sp>
      <p:pic>
        <p:nvPicPr>
          <p:cNvPr id="6" name="Picture 5" descr="Screen Shot 2013-09-16 at 11.2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5" y="168560"/>
            <a:ext cx="5168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46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Genuine Status in Calc.exe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6 at 11.3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7" y="1889323"/>
            <a:ext cx="7672494" cy="45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Graph Mode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5 at 1.0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1" y="2391846"/>
            <a:ext cx="68199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5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95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Graphing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57446"/>
            <a:ext cx="7977309" cy="4230991"/>
          </a:xfrm>
        </p:spPr>
        <p:txBody>
          <a:bodyPr>
            <a:normAutofit/>
          </a:bodyPr>
          <a:lstStyle/>
          <a:p>
            <a:r>
              <a:rPr lang="en-US" b="1" dirty="0" smtClean="0"/>
              <a:t>Xrefs from</a:t>
            </a:r>
          </a:p>
          <a:p>
            <a:pPr lvl="1"/>
            <a:r>
              <a:rPr lang="en-US" dirty="0" smtClean="0"/>
              <a:t>Graphs </a:t>
            </a:r>
            <a:r>
              <a:rPr lang="en-US" dirty="0"/>
              <a:t>XREFs </a:t>
            </a:r>
            <a:r>
              <a:rPr lang="en-US" dirty="0" smtClean="0"/>
              <a:t>from selected </a:t>
            </a:r>
            <a:r>
              <a:rPr lang="en-US" dirty="0"/>
              <a:t>XREF </a:t>
            </a:r>
          </a:p>
          <a:p>
            <a:pPr lvl="1"/>
            <a:r>
              <a:rPr lang="en-US" dirty="0"/>
              <a:t>Can show all the paths that </a:t>
            </a:r>
            <a:r>
              <a:rPr lang="en-US" dirty="0" smtClean="0"/>
              <a:t>exit from </a:t>
            </a:r>
            <a:r>
              <a:rPr lang="en-US" dirty="0"/>
              <a:t>a function</a:t>
            </a:r>
            <a:endParaRPr lang="en-US" dirty="0"/>
          </a:p>
        </p:txBody>
      </p:sp>
      <p:pic>
        <p:nvPicPr>
          <p:cNvPr id="6" name="Picture 5" descr="Screen Shot 2013-09-16 at 11.2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5" y="168560"/>
            <a:ext cx="5168900" cy="2260600"/>
          </a:xfrm>
          <a:prstGeom prst="rect">
            <a:avLst/>
          </a:prstGeom>
        </p:spPr>
      </p:pic>
      <p:pic>
        <p:nvPicPr>
          <p:cNvPr id="4" name="Picture 3" descr="Screen Shot 2013-09-16 at 11.4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8" y="4219501"/>
            <a:ext cx="7007292" cy="24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35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95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Graphing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54928"/>
            <a:ext cx="7977309" cy="3333509"/>
          </a:xfrm>
        </p:spPr>
        <p:txBody>
          <a:bodyPr>
            <a:normAutofit/>
          </a:bodyPr>
          <a:lstStyle/>
          <a:p>
            <a:r>
              <a:rPr lang="en-US" b="1" dirty="0" smtClean="0"/>
              <a:t>User </a:t>
            </a:r>
            <a:r>
              <a:rPr lang="en-US" b="1" dirty="0" err="1" smtClean="0"/>
              <a:t>xrefs</a:t>
            </a:r>
            <a:r>
              <a:rPr lang="en-US" b="1" dirty="0" smtClean="0"/>
              <a:t> chart...</a:t>
            </a:r>
          </a:p>
          <a:p>
            <a:pPr lvl="1"/>
            <a:r>
              <a:rPr lang="en-US" dirty="0" smtClean="0"/>
              <a:t>Customize graph's recursive depth, symbols used, to or from symbol, etc.</a:t>
            </a:r>
          </a:p>
          <a:p>
            <a:pPr lvl="1"/>
            <a:r>
              <a:rPr lang="en-US" dirty="0" smtClean="0"/>
              <a:t>The only way to modify legacy graphs</a:t>
            </a:r>
            <a:endParaRPr lang="en-US" dirty="0"/>
          </a:p>
        </p:txBody>
      </p:sp>
      <p:pic>
        <p:nvPicPr>
          <p:cNvPr id="6" name="Picture 5" descr="Screen Shot 2013-09-16 at 11.2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95" y="168560"/>
            <a:ext cx="5168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2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Enhancing Disassembly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4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There's no Undo, so if you make changes and mess them up, you may be sorry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97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change a name like </a:t>
            </a:r>
            <a:r>
              <a:rPr lang="en-US" b="1" dirty="0" smtClean="0"/>
              <a:t>sub_401000 </a:t>
            </a:r>
            <a:r>
              <a:rPr lang="en-US" dirty="0" smtClean="0"/>
              <a:t>to </a:t>
            </a:r>
            <a:r>
              <a:rPr lang="en-US" b="1" dirty="0" err="1" smtClean="0"/>
              <a:t>ReverseBackdoorThread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Change it in one place, IDA will change it everywhere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6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6 at 11.46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95" y="1417638"/>
            <a:ext cx="7289800" cy="4622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0694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colon (</a:t>
            </a:r>
            <a:r>
              <a:rPr lang="en-US" b="1" dirty="0" smtClean="0"/>
              <a:t>:</a:t>
            </a:r>
            <a:r>
              <a:rPr lang="en-US" dirty="0" smtClean="0"/>
              <a:t>) to add a single comment</a:t>
            </a:r>
          </a:p>
          <a:p>
            <a:r>
              <a:rPr lang="en-US" dirty="0" smtClean="0"/>
              <a:t>Press semicolon (</a:t>
            </a:r>
            <a:r>
              <a:rPr lang="en-US" b="1" dirty="0" smtClean="0"/>
              <a:t>;</a:t>
            </a:r>
            <a:r>
              <a:rPr lang="en-US" dirty="0" smtClean="0"/>
              <a:t>) to echo this comment to all Xrefs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7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Operands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Hexadecimal by default</a:t>
            </a:r>
          </a:p>
          <a:p>
            <a:r>
              <a:rPr lang="en-US" dirty="0" smtClean="0"/>
              <a:t>Right-click to use other formats</a:t>
            </a:r>
            <a:endParaRPr lang="en-US" dirty="0"/>
          </a:p>
        </p:txBody>
      </p:sp>
      <p:pic>
        <p:nvPicPr>
          <p:cNvPr id="4" name="Picture 3" descr="Screen Shot 2013-09-16 at 11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7" y="3238141"/>
            <a:ext cx="6345056" cy="25050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73382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Named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Windows API arguments clearer</a:t>
            </a:r>
            <a:endParaRPr lang="en-US" dirty="0"/>
          </a:p>
        </p:txBody>
      </p:sp>
      <p:pic>
        <p:nvPicPr>
          <p:cNvPr id="5" name="Picture 4" descr="Screen Shot 2013-09-16 at 12.4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" y="3034454"/>
            <a:ext cx="7531100" cy="274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57514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IDA with Plug-ins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IDC (IDA's scripting language) and Python scripts available (link Ch 6a)</a:t>
            </a:r>
          </a:p>
          <a:p>
            <a:endParaRPr lang="en-US" dirty="0"/>
          </a:p>
        </p:txBody>
      </p:sp>
      <p:pic>
        <p:nvPicPr>
          <p:cNvPr id="4" name="Picture 3" descr="Screen Shot 2013-09-16 at 12.0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3" y="2717800"/>
            <a:ext cx="72771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Options, General </a:t>
            </a:r>
            <a:endParaRPr lang="en-US" dirty="0"/>
          </a:p>
        </p:txBody>
      </p:sp>
      <p:pic>
        <p:nvPicPr>
          <p:cNvPr id="4" name="Picture 3" descr="Screen Shot 2013-09-15 at 1.0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52" y="1600200"/>
            <a:ext cx="6273800" cy="4953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743227" y="3480545"/>
            <a:ext cx="1454415" cy="52688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26326" y="1847495"/>
            <a:ext cx="2276137" cy="7901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5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Graph  Mode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9-15 at 1.0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973"/>
            <a:ext cx="9144000" cy="40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Colors</a:t>
            </a:r>
            <a:endParaRPr lang="en-US" dirty="0" smtClean="0"/>
          </a:p>
          <a:p>
            <a:pPr lvl="1"/>
            <a:r>
              <a:rPr lang="en-US" dirty="0" smtClean="0"/>
              <a:t>Red 		Conditional jump not taken</a:t>
            </a:r>
          </a:p>
          <a:p>
            <a:pPr lvl="1"/>
            <a:r>
              <a:rPr lang="en-US" dirty="0" smtClean="0"/>
              <a:t>Green		Conditional jump taken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lue		Unconditional jump</a:t>
            </a:r>
          </a:p>
          <a:p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Up			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Color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5 at 1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4" y="2358855"/>
            <a:ext cx="8249091" cy="292344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57713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72396" cy="4525963"/>
          </a:xfrm>
        </p:spPr>
        <p:txBody>
          <a:bodyPr/>
          <a:lstStyle/>
          <a:p>
            <a:r>
              <a:rPr lang="en-US" dirty="0" smtClean="0"/>
              <a:t>Highlighting text in graph mode highlights every instance of that text</a:t>
            </a:r>
            <a:endParaRPr lang="en-US" dirty="0"/>
          </a:p>
        </p:txBody>
      </p:sp>
      <p:pic>
        <p:nvPicPr>
          <p:cNvPr id="4" name="Picture 3" descr="Screen Shot 2013-09-15 at 1.1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7807"/>
            <a:ext cx="9144000" cy="39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616</Words>
  <Application>Microsoft Macintosh PowerPoint</Application>
  <PresentationFormat>On-screen Show (4:3)</PresentationFormat>
  <Paragraphs>131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Practical Malware Analysis</vt:lpstr>
      <vt:lpstr>IDA Pro Versions</vt:lpstr>
      <vt:lpstr>Graph and Text Mode</vt:lpstr>
      <vt:lpstr>Default Graph Mode Display</vt:lpstr>
      <vt:lpstr>Options, General </vt:lpstr>
      <vt:lpstr>Better Graph  Mode View</vt:lpstr>
      <vt:lpstr>Arrows</vt:lpstr>
      <vt:lpstr>Arrow Color Example</vt:lpstr>
      <vt:lpstr>Highlighting</vt:lpstr>
      <vt:lpstr>Text Mode</vt:lpstr>
      <vt:lpstr>Options, General</vt:lpstr>
      <vt:lpstr>Adds Comments to Each Instruction</vt:lpstr>
      <vt:lpstr>Useful Windows for Analysis</vt:lpstr>
      <vt:lpstr>Functions</vt:lpstr>
      <vt:lpstr>Names Window</vt:lpstr>
      <vt:lpstr>Strings</vt:lpstr>
      <vt:lpstr>Imports &amp; Exports</vt:lpstr>
      <vt:lpstr>Structures</vt:lpstr>
      <vt:lpstr>Cross- Reference</vt:lpstr>
      <vt:lpstr>Function Call</vt:lpstr>
      <vt:lpstr>Returning to the Default View</vt:lpstr>
      <vt:lpstr>Navigating IDA Pro</vt:lpstr>
      <vt:lpstr>Imports or Strings </vt:lpstr>
      <vt:lpstr>Using Links</vt:lpstr>
      <vt:lpstr>History</vt:lpstr>
      <vt:lpstr>Navigation Band</vt:lpstr>
      <vt:lpstr>Jump to Location</vt:lpstr>
      <vt:lpstr>Searching</vt:lpstr>
      <vt:lpstr>Using Cross-References</vt:lpstr>
      <vt:lpstr>Code Cross-References</vt:lpstr>
      <vt:lpstr>To See All Cross-References</vt:lpstr>
      <vt:lpstr>Data Cross-References</vt:lpstr>
      <vt:lpstr>Analyzing Functions</vt:lpstr>
      <vt:lpstr>Function and Argument Recognition</vt:lpstr>
      <vt:lpstr>Using Graphing Options</vt:lpstr>
      <vt:lpstr>Graphing Options</vt:lpstr>
      <vt:lpstr>Graphing Options</vt:lpstr>
      <vt:lpstr>Graphing Options</vt:lpstr>
      <vt:lpstr>Windows Genuine Status in Calc.exe</vt:lpstr>
      <vt:lpstr>Graphing Options</vt:lpstr>
      <vt:lpstr>Graphing Options</vt:lpstr>
      <vt:lpstr>Enhancing Disassembly</vt:lpstr>
      <vt:lpstr>Warning</vt:lpstr>
      <vt:lpstr>Renaming Locations</vt:lpstr>
      <vt:lpstr>PowerPoint Presentation</vt:lpstr>
      <vt:lpstr>Comments</vt:lpstr>
      <vt:lpstr>Formatting Operands</vt:lpstr>
      <vt:lpstr>Using Named Constants</vt:lpstr>
      <vt:lpstr>Extending IDA with Plug-ins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Malware Analysis</dc:title>
  <dc:creator>Sam Bowne</dc:creator>
  <cp:lastModifiedBy>Sam Bowne</cp:lastModifiedBy>
  <cp:revision>145</cp:revision>
  <dcterms:created xsi:type="dcterms:W3CDTF">2013-08-16T17:07:40Z</dcterms:created>
  <dcterms:modified xsi:type="dcterms:W3CDTF">2013-09-16T19:48:56Z</dcterms:modified>
</cp:coreProperties>
</file>