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86" r:id="rId29"/>
    <p:sldId id="290" r:id="rId30"/>
    <p:sldId id="291" r:id="rId31"/>
    <p:sldId id="292" r:id="rId32"/>
    <p:sldId id="293" r:id="rId33"/>
    <p:sldId id="261" r:id="rId34"/>
    <p:sldId id="262" r:id="rId35"/>
    <p:sldId id="294" r:id="rId36"/>
    <p:sldId id="295" r:id="rId37"/>
    <p:sldId id="296" r:id="rId38"/>
    <p:sldId id="298" r:id="rId39"/>
    <p:sldId id="297" r:id="rId40"/>
    <p:sldId id="300" r:id="rId41"/>
    <p:sldId id="299" r:id="rId42"/>
    <p:sldId id="301" r:id="rId43"/>
    <p:sldId id="302" r:id="rId44"/>
    <p:sldId id="303" r:id="rId45"/>
    <p:sldId id="263" r:id="rId46"/>
    <p:sldId id="264" r:id="rId47"/>
    <p:sldId id="304" r:id="rId48"/>
    <p:sldId id="305" r:id="rId49"/>
    <p:sldId id="306" r:id="rId50"/>
    <p:sldId id="265" r:id="rId51"/>
    <p:sldId id="26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374" autoAdjust="0"/>
  </p:normalViewPr>
  <p:slideViewPr>
    <p:cSldViewPr snapToGrid="0" snapToObjects="1">
      <p:cViewPr varScale="1">
        <p:scale>
          <a:sx n="103" d="100"/>
          <a:sy n="103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4C4FA88-6280-8046-9D60-E2369DED338A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F0A677C-2D91-344F-8C3C-9836C9D65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D49C-B3E5-864A-897B-1C83E499D8A9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1387-22AC-1C42-B6B6-084E8A5C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2DA9-8BF1-4F46-B153-A5DE2956B945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62D6-10B0-AF44-AA5F-A6E4FA39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3EEA-C026-E744-9612-EFB1C4B98CEB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53F5-5968-0143-B58C-73B8150C7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5C71-B1EF-144F-9554-BE8CAA40CE30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2610-B047-0248-AA0F-8A3901209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CB85-AF73-4042-9537-18C1B1F86915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9B8B-A6B9-EE40-8C7E-CA3362EE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C6B1-EFC2-C34C-AEA6-5D48F7C59D48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FE6E-CEB3-4D4D-BCE1-E0B556B8E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AE2B-390D-CE46-9A6C-26F13CDF2D68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D28B-F441-7E4B-9BC8-2A00D29AF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5E08-7E87-5342-8A07-06F096EA2FF6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5135-1B1C-2646-8383-B114E512F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4DCD-D8C3-7946-9AC9-7AA6D5569A34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731F-E425-F445-BD0E-F59B3749F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A299-36AD-6541-BED8-2E297F237391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9181-30BE-8040-9ED7-26A32CB0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7DE7-7382-5D4C-8DA0-F11E7774D202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22A2-5022-D24C-B7E0-1D95822EF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08D4297-41E5-EC4D-A976-0BAE983786F8}" type="datetimeFigureOut">
              <a:rPr lang="en-US"/>
              <a:pPr>
                <a:defRPr/>
              </a:pPr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1626FB4-3FEE-D34D-A2E7-5C8641AF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55613" y="300038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Practical Malware Analysis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1643063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</a:rPr>
              <a:t>Ch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13: Data Encoding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4339" name="Picture 3" descr="pm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992438"/>
            <a:ext cx="2641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0072" y="5350781"/>
            <a:ext cx="236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Revised 11-24-14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Brute-Forcing XOR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key is a single byte, there are only 256 possible keys</a:t>
            </a:r>
          </a:p>
          <a:p>
            <a:pPr lvl="1"/>
            <a:r>
              <a:rPr lang="en-US" dirty="0" smtClean="0"/>
              <a:t>Error in book; this should be "</a:t>
            </a:r>
            <a:r>
              <a:rPr lang="en-US" dirty="0" err="1" smtClean="0"/>
              <a:t>a.exe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PE files begin with MZ</a:t>
            </a:r>
            <a:endParaRPr lang="en-US" dirty="0"/>
          </a:p>
        </p:txBody>
      </p:sp>
      <p:pic>
        <p:nvPicPr>
          <p:cNvPr id="5" name="Picture 4" descr="Screen Shot 2013-11-15 at 8.3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6" y="4056063"/>
            <a:ext cx="7277100" cy="2070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35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MZ = 0x4d 0x5a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11-15 at 8.3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4" y="1417638"/>
            <a:ext cx="7696200" cy="4978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9436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8.4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4" y="2132696"/>
            <a:ext cx="8104096" cy="23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9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Ch 13a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8.4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298"/>
            <a:ext cx="8476466" cy="360525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1787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Brute-Forcing Many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22380" cy="4525963"/>
          </a:xfrm>
        </p:spPr>
        <p:txBody>
          <a:bodyPr/>
          <a:lstStyle/>
          <a:p>
            <a:r>
              <a:rPr lang="en-US" dirty="0" smtClean="0"/>
              <a:t>Look for a common string, like "This Program"</a:t>
            </a:r>
            <a:endParaRPr lang="en-US" dirty="0"/>
          </a:p>
        </p:txBody>
      </p:sp>
      <p:pic>
        <p:nvPicPr>
          <p:cNvPr id="4" name="Picture 3" descr="Screen Shot 2013-11-15 at 8.4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0" y="1417638"/>
            <a:ext cx="5245100" cy="4978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8776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 and Nulls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null byte reveals the key, because</a:t>
            </a:r>
          </a:p>
          <a:p>
            <a:pPr lvl="1"/>
            <a:r>
              <a:rPr lang="en-US" dirty="0" smtClean="0"/>
              <a:t>0x00 </a:t>
            </a:r>
            <a:r>
              <a:rPr lang="en-US" dirty="0" err="1" smtClean="0"/>
              <a:t>xor</a:t>
            </a:r>
            <a:r>
              <a:rPr lang="en-US" dirty="0" smtClean="0"/>
              <a:t> KEY = KEY</a:t>
            </a:r>
          </a:p>
          <a:p>
            <a:r>
              <a:rPr lang="en-US" dirty="0" smtClean="0"/>
              <a:t>Obviously the key here is 0x12</a:t>
            </a:r>
            <a:endParaRPr lang="en-US" dirty="0"/>
          </a:p>
        </p:txBody>
      </p:sp>
      <p:pic>
        <p:nvPicPr>
          <p:cNvPr id="4" name="Picture 3" descr="Screen Shot 2013-11-15 at 8.3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0" y="3747355"/>
            <a:ext cx="7277100" cy="2070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5016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NULL-Preserving Single-Byte XOR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476"/>
            <a:ext cx="8229600" cy="4309687"/>
          </a:xfrm>
        </p:spPr>
        <p:txBody>
          <a:bodyPr/>
          <a:lstStyle/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Use XOR encoding, EXCEPT</a:t>
            </a:r>
          </a:p>
          <a:p>
            <a:pPr lvl="1"/>
            <a:r>
              <a:rPr lang="en-US" dirty="0" smtClean="0"/>
              <a:t>If the plaintext is NULL or the key itself, skip the byte</a:t>
            </a:r>
            <a:endParaRPr lang="en-US" dirty="0"/>
          </a:p>
        </p:txBody>
      </p:sp>
      <p:pic>
        <p:nvPicPr>
          <p:cNvPr id="4" name="Picture 3" descr="Screen Shot 2013-11-15 at 8.5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4" y="4249451"/>
            <a:ext cx="7915886" cy="223003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1721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8.3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2" y="1123328"/>
            <a:ext cx="7277100" cy="20701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11-15 at 8.51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2" y="3771900"/>
            <a:ext cx="7302500" cy="2057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0317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XOR Loops in IDA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loops with an XOR instruction inside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Start in "IDA View" (seeing code)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Search</a:t>
            </a:r>
            <a:r>
              <a:rPr lang="en-US" dirty="0" smtClean="0"/>
              <a:t>, </a:t>
            </a:r>
            <a:r>
              <a:rPr lang="en-US" b="1" dirty="0" smtClean="0"/>
              <a:t>Text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b="1" dirty="0" err="1" smtClean="0"/>
              <a:t>xor</a:t>
            </a:r>
            <a:r>
              <a:rPr lang="en-US" dirty="0" smtClean="0"/>
              <a:t> and </a:t>
            </a:r>
            <a:r>
              <a:rPr lang="en-US" b="1" dirty="0" smtClean="0"/>
              <a:t>Find all occurrences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3-11-15 at 8.5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0" y="3721100"/>
            <a:ext cx="7200900" cy="313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2067" y="5130800"/>
            <a:ext cx="1625600" cy="169333"/>
          </a:xfrm>
          <a:prstGeom prst="rect">
            <a:avLst/>
          </a:prstGeom>
          <a:noFill/>
          <a:ln w="25400">
            <a:solidFill>
              <a:srgbClr val="22FF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Forms of XOR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XOR a register with itself, like </a:t>
            </a:r>
            <a:r>
              <a:rPr lang="en-US" b="1" dirty="0" err="1" smtClean="0"/>
              <a:t>xor</a:t>
            </a:r>
            <a:r>
              <a:rPr lang="en-US" b="1" dirty="0" smtClean="0"/>
              <a:t> edx, edx</a:t>
            </a:r>
          </a:p>
          <a:p>
            <a:pPr lvl="1"/>
            <a:r>
              <a:rPr lang="en-US" dirty="0" smtClean="0"/>
              <a:t>Innocent, a common way to zero a register</a:t>
            </a:r>
          </a:p>
          <a:p>
            <a:r>
              <a:rPr lang="en-US" dirty="0"/>
              <a:t>XOR a register or memory reference with a constant</a:t>
            </a:r>
          </a:p>
          <a:p>
            <a:pPr lvl="1"/>
            <a:r>
              <a:rPr lang="en-US" dirty="0" smtClean="0"/>
              <a:t>May be an encoding loop, and key is the constant</a:t>
            </a:r>
            <a:endParaRPr lang="en-US" dirty="0"/>
          </a:p>
          <a:p>
            <a:r>
              <a:rPr lang="en-US" dirty="0"/>
              <a:t>XOR a register or memory reference with a </a:t>
            </a:r>
            <a:r>
              <a:rPr lang="en-US" dirty="0" smtClean="0"/>
              <a:t>different </a:t>
            </a:r>
            <a:r>
              <a:rPr lang="en-US" dirty="0"/>
              <a:t>register or memory </a:t>
            </a:r>
            <a:r>
              <a:rPr lang="en-US" dirty="0" smtClean="0"/>
              <a:t>reference</a:t>
            </a:r>
            <a:endParaRPr lang="en-US" dirty="0"/>
          </a:p>
          <a:p>
            <a:pPr lvl="1"/>
            <a:r>
              <a:rPr lang="en-US" dirty="0"/>
              <a:t>May be an encoding </a:t>
            </a:r>
            <a:r>
              <a:rPr lang="en-US" dirty="0" smtClean="0"/>
              <a:t>loop, key less obvious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0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Goal of Analyzing Encoding Algorithms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9.0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76200"/>
            <a:ext cx="5588000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20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9.0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6" y="483738"/>
            <a:ext cx="8178800" cy="5905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8597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Converts 6 bits into one character in a 64-character alphabet</a:t>
            </a:r>
          </a:p>
          <a:p>
            <a:r>
              <a:rPr lang="en-US" dirty="0" smtClean="0"/>
              <a:t>There are a few versions, but all use these 62 characters: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ABCDEFGHIJKLMNOPQRSTUVWXYZ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"/>
                <a:cs typeface="Courier"/>
              </a:rPr>
              <a:t>abcdefghijklmnopqrstuvwxyz</a:t>
            </a:r>
            <a:endParaRPr lang="en-US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0123456789</a:t>
            </a:r>
          </a:p>
          <a:p>
            <a:r>
              <a:rPr lang="en-US" sz="3600" dirty="0" smtClean="0">
                <a:cs typeface="ＭＳ Ｐゴシック" charset="0"/>
              </a:rPr>
              <a:t>MIME uses + and /</a:t>
            </a:r>
          </a:p>
          <a:p>
            <a:pPr lvl="1"/>
            <a:r>
              <a:rPr lang="en-US" dirty="0" smtClean="0">
                <a:cs typeface="ＭＳ Ｐゴシック" charset="0"/>
              </a:rPr>
              <a:t>Also = to indicate padding</a:t>
            </a:r>
          </a:p>
          <a:p>
            <a:pPr marL="457200" lvl="1" indent="0">
              <a:buNone/>
            </a:pPr>
            <a:endParaRPr lang="en-US" sz="32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3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9.1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6467"/>
            <a:ext cx="8280400" cy="3390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3609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Data to Base64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3-byte chunks (24 bits)</a:t>
            </a:r>
          </a:p>
          <a:p>
            <a:r>
              <a:rPr lang="en-US" dirty="0" smtClean="0"/>
              <a:t>Break into four 6-bit fields</a:t>
            </a:r>
          </a:p>
          <a:p>
            <a:r>
              <a:rPr lang="en-US" dirty="0" smtClean="0"/>
              <a:t>Convert each to Base64</a:t>
            </a:r>
            <a:endParaRPr lang="en-US" dirty="0"/>
          </a:p>
        </p:txBody>
      </p:sp>
      <p:pic>
        <p:nvPicPr>
          <p:cNvPr id="4" name="Picture 3" descr="Screen Shot 2013-11-15 at 9.12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709865"/>
            <a:ext cx="7581900" cy="2819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2977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base64encode.org</a:t>
            </a:r>
            <a:br>
              <a:rPr lang="en-US" dirty="0"/>
            </a:br>
            <a:r>
              <a:rPr lang="en-US" dirty="0" smtClean="0"/>
              <a:t>base64decode.org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667"/>
            <a:ext cx="4017791" cy="3969496"/>
          </a:xfrm>
        </p:spPr>
        <p:txBody>
          <a:bodyPr/>
          <a:lstStyle/>
          <a:p>
            <a:r>
              <a:rPr lang="en-US" dirty="0" smtClean="0"/>
              <a:t>3 bytes encode to 4 Base64 characters</a:t>
            </a:r>
            <a:endParaRPr lang="en-US" dirty="0"/>
          </a:p>
        </p:txBody>
      </p:sp>
      <p:pic>
        <p:nvPicPr>
          <p:cNvPr id="4" name="Picture 3" descr="Screen Shot 2013-11-15 at 9.1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033463"/>
            <a:ext cx="3517900" cy="5092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5937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8737" cy="4525963"/>
          </a:xfrm>
        </p:spPr>
        <p:txBody>
          <a:bodyPr/>
          <a:lstStyle/>
          <a:p>
            <a:r>
              <a:rPr lang="en-US" dirty="0" smtClean="0"/>
              <a:t>If input had only 2 characters, an = is appended</a:t>
            </a:r>
            <a:endParaRPr lang="en-US" dirty="0"/>
          </a:p>
        </p:txBody>
      </p:sp>
      <p:pic>
        <p:nvPicPr>
          <p:cNvPr id="4" name="Picture 3" descr="Screen Shot 2013-11-15 at 9.20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72" y="1600200"/>
            <a:ext cx="3276600" cy="3962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9359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0313" cy="4525963"/>
          </a:xfrm>
        </p:spPr>
        <p:txBody>
          <a:bodyPr/>
          <a:lstStyle/>
          <a:p>
            <a:r>
              <a:rPr lang="en-US" dirty="0"/>
              <a:t>If input had only </a:t>
            </a:r>
            <a:r>
              <a:rPr lang="en-US" dirty="0" smtClean="0"/>
              <a:t>1 character, == </a:t>
            </a:r>
            <a:r>
              <a:rPr lang="en-US" dirty="0"/>
              <a:t>is appended</a:t>
            </a:r>
          </a:p>
        </p:txBody>
      </p:sp>
      <p:pic>
        <p:nvPicPr>
          <p:cNvPr id="5" name="Picture 4" descr="Screen Shot 2013-11-15 at 9.2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801758"/>
            <a:ext cx="3289300" cy="3911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00481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URL and cookie are Base64-encoded</a:t>
            </a:r>
            <a:endParaRPr lang="en-US" dirty="0"/>
          </a:p>
        </p:txBody>
      </p:sp>
      <p:pic>
        <p:nvPicPr>
          <p:cNvPr id="4" name="Picture 3" descr="Screen Shot 2013-11-15 at 9.1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9" y="2688612"/>
            <a:ext cx="6692900" cy="3187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8120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Cookie: Ym90NTQxNjQ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8107" cy="4525963"/>
          </a:xfrm>
        </p:spPr>
        <p:txBody>
          <a:bodyPr/>
          <a:lstStyle/>
          <a:p>
            <a:r>
              <a:rPr lang="en-US" dirty="0" smtClean="0"/>
              <a:t>This has 11 characters—padding is omitted</a:t>
            </a:r>
          </a:p>
          <a:p>
            <a:r>
              <a:rPr lang="en-US" dirty="0" smtClean="0"/>
              <a:t>Some Base64 decoders will fail, but this one just automatically adds the missing padding</a:t>
            </a:r>
            <a:endParaRPr lang="en-US" dirty="0"/>
          </a:p>
        </p:txBody>
      </p:sp>
      <p:pic>
        <p:nvPicPr>
          <p:cNvPr id="4" name="Picture 3" descr="Screen Shot 2013-11-15 at 9.2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84" y="1600200"/>
            <a:ext cx="3429000" cy="4102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5659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Malware Uses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configuration information</a:t>
            </a:r>
          </a:p>
          <a:p>
            <a:pPr lvl="1"/>
            <a:r>
              <a:rPr lang="en-US" dirty="0" smtClean="0"/>
              <a:t>Such as C&amp;C domains</a:t>
            </a:r>
          </a:p>
          <a:p>
            <a:r>
              <a:rPr lang="en-US" dirty="0" smtClean="0"/>
              <a:t>Save information to a staging file</a:t>
            </a:r>
          </a:p>
          <a:p>
            <a:pPr lvl="1"/>
            <a:r>
              <a:rPr lang="en-US" dirty="0" smtClean="0"/>
              <a:t>Before stealing it</a:t>
            </a:r>
          </a:p>
          <a:p>
            <a:r>
              <a:rPr lang="en-US" dirty="0" smtClean="0"/>
              <a:t>Store strings needed by malware</a:t>
            </a:r>
          </a:p>
          <a:p>
            <a:pPr lvl="1"/>
            <a:r>
              <a:rPr lang="en-US" dirty="0" smtClean="0"/>
              <a:t>Decode them just before they are needed</a:t>
            </a:r>
          </a:p>
          <a:p>
            <a:r>
              <a:rPr lang="en-US" dirty="0" smtClean="0"/>
              <a:t>Disguise malware as a legitimate tool</a:t>
            </a:r>
          </a:p>
          <a:p>
            <a:pPr lvl="1"/>
            <a:r>
              <a:rPr lang="en-US" dirty="0" smtClean="0"/>
              <a:t>Hide suspicious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Base64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this "indexing string"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ABCDEFGHIJKLMNOPQRSTUVWXYZabcdefghijklmnopqrstuvwxyz0123456789+/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/>
              <a:t>Look for a lone padding character (typically </a:t>
            </a:r>
            <a:r>
              <a:rPr lang="en-US" b="1" dirty="0" smtClean="0"/>
              <a:t>=</a:t>
            </a:r>
            <a:r>
              <a:rPr lang="en-US" dirty="0" smtClean="0"/>
              <a:t>) hard-coded into the encoding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41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the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0741"/>
            <a:ext cx="8229600" cy="2795422"/>
          </a:xfrm>
        </p:spPr>
        <p:txBody>
          <a:bodyPr/>
          <a:lstStyle/>
          <a:p>
            <a:r>
              <a:rPr lang="en-US" dirty="0" smtClean="0"/>
              <a:t>Custom indexing string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aABCDEFGHIJKLMNOPQRSTUVWXYZbcdefghijklmnopqrstuvwxyz0123456789</a:t>
            </a:r>
            <a:r>
              <a:rPr lang="en-US" dirty="0">
                <a:latin typeface="Courier"/>
                <a:cs typeface="Courier"/>
              </a:rPr>
              <a:t>+/</a:t>
            </a:r>
          </a:p>
          <a:p>
            <a:r>
              <a:rPr lang="en-US" dirty="0"/>
              <a:t>Look for a lone padding character (typically </a:t>
            </a:r>
            <a:r>
              <a:rPr lang="en-US" b="1" dirty="0"/>
              <a:t>=</a:t>
            </a:r>
            <a:r>
              <a:rPr lang="en-US" dirty="0"/>
              <a:t>) hard-coded into the encoding function</a:t>
            </a:r>
          </a:p>
        </p:txBody>
      </p:sp>
      <p:pic>
        <p:nvPicPr>
          <p:cNvPr id="4" name="Picture 3" descr="Screen Shot 2013-11-15 at 9.2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" y="1417638"/>
            <a:ext cx="8864600" cy="1536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6441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9.3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5" y="1987321"/>
            <a:ext cx="7480300" cy="1625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8790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Common Cryptographic Algorithms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Strong enough to resist brute-force attacks</a:t>
            </a:r>
          </a:p>
          <a:p>
            <a:pPr lvl="1"/>
            <a:r>
              <a:rPr lang="en-US" sz="2400" dirty="0" smtClean="0"/>
              <a:t>Ex: SSL, AES, etc.</a:t>
            </a:r>
          </a:p>
          <a:p>
            <a:r>
              <a:rPr lang="en-US" sz="2800" dirty="0" smtClean="0"/>
              <a:t>Disadvantages of strong encryption</a:t>
            </a:r>
          </a:p>
          <a:p>
            <a:pPr lvl="1"/>
            <a:r>
              <a:rPr lang="en-US" sz="2400" dirty="0" smtClean="0"/>
              <a:t>Large cryptographic libraries required</a:t>
            </a:r>
          </a:p>
          <a:p>
            <a:pPr lvl="1"/>
            <a:r>
              <a:rPr lang="en-US" sz="2400" dirty="0" smtClean="0"/>
              <a:t>May make code less portable</a:t>
            </a:r>
          </a:p>
          <a:p>
            <a:pPr lvl="1"/>
            <a:r>
              <a:rPr lang="en-US" sz="2400" dirty="0" smtClean="0"/>
              <a:t>Standard cryptographic libraries are easily detected</a:t>
            </a:r>
          </a:p>
          <a:p>
            <a:pPr lvl="2"/>
            <a:r>
              <a:rPr lang="en-US" sz="2000" dirty="0" smtClean="0"/>
              <a:t>Via function imports, function matching, or identification of cryptographic constants</a:t>
            </a:r>
          </a:p>
          <a:p>
            <a:pPr lvl="1"/>
            <a:r>
              <a:rPr lang="en-US" sz="2400" dirty="0" smtClean="0"/>
              <a:t>Symmetric encryption requires a way to hide the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7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Strings and Imports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found in malware encrypted with </a:t>
            </a:r>
            <a:r>
              <a:rPr lang="en-US" dirty="0" err="1" smtClean="0"/>
              <a:t>OpenSSL</a:t>
            </a:r>
            <a:endParaRPr lang="en-US" dirty="0"/>
          </a:p>
        </p:txBody>
      </p:sp>
      <p:pic>
        <p:nvPicPr>
          <p:cNvPr id="4" name="Picture 3" descr="Screen Shot 2013-11-15 at 1.5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80" y="3100200"/>
            <a:ext cx="6661093" cy="26038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580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Strings and Imports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crypto functions usually start </a:t>
            </a:r>
            <a:r>
              <a:rPr lang="en-US" dirty="0"/>
              <a:t>with </a:t>
            </a:r>
            <a:r>
              <a:rPr lang="en-US" b="1" dirty="0">
                <a:latin typeface="Courier"/>
                <a:cs typeface="Courier"/>
              </a:rPr>
              <a:t>Crypt </a:t>
            </a:r>
            <a:r>
              <a:rPr lang="en-US" dirty="0" smtClean="0"/>
              <a:t>or </a:t>
            </a:r>
            <a:r>
              <a:rPr lang="en-US" b="1" dirty="0" smtClean="0">
                <a:latin typeface="Courier"/>
                <a:cs typeface="Courier"/>
              </a:rPr>
              <a:t>CP </a:t>
            </a:r>
            <a:r>
              <a:rPr lang="en-US" dirty="0" smtClean="0"/>
              <a:t>or </a:t>
            </a:r>
            <a:r>
              <a:rPr lang="en-US" b="1" dirty="0" smtClean="0">
                <a:latin typeface="Courier"/>
                <a:cs typeface="Courier"/>
              </a:rPr>
              <a:t>Cert</a:t>
            </a:r>
            <a:endParaRPr lang="en-US" dirty="0"/>
          </a:p>
        </p:txBody>
      </p:sp>
      <p:pic>
        <p:nvPicPr>
          <p:cNvPr id="5" name="Picture 4" descr="Screen Shot 2013-11-15 at 2.0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9" y="2841963"/>
            <a:ext cx="8382680" cy="40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9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Searching for Cryptographic Constants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 Pro's FindCrypt2 Plug-in (Link Ch 13c)</a:t>
            </a:r>
          </a:p>
          <a:p>
            <a:pPr lvl="1"/>
            <a:r>
              <a:rPr lang="en-US" dirty="0" smtClean="0"/>
              <a:t>Finds </a:t>
            </a:r>
            <a:r>
              <a:rPr lang="en-US" i="1" dirty="0" smtClean="0"/>
              <a:t>magic constants</a:t>
            </a:r>
            <a:r>
              <a:rPr lang="en-US" dirty="0" smtClean="0"/>
              <a:t> (binary signatures of crypto routines)</a:t>
            </a:r>
          </a:p>
          <a:p>
            <a:pPr lvl="1"/>
            <a:r>
              <a:rPr lang="en-US" dirty="0" smtClean="0"/>
              <a:t>Cannot find RC4 or IDEA routines because they don't use a magic constant</a:t>
            </a:r>
          </a:p>
          <a:p>
            <a:pPr lvl="1"/>
            <a:r>
              <a:rPr lang="en-US" dirty="0" smtClean="0"/>
              <a:t>RC4 is commonly used in malware because it's small and 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348070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FindCrypt2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automatically on any new analysis</a:t>
            </a:r>
          </a:p>
          <a:p>
            <a:r>
              <a:rPr lang="en-US" dirty="0" smtClean="0"/>
              <a:t>Can be run manually from the Plug-In Menu</a:t>
            </a:r>
            <a:endParaRPr lang="en-US" dirty="0"/>
          </a:p>
        </p:txBody>
      </p:sp>
      <p:pic>
        <p:nvPicPr>
          <p:cNvPr id="4" name="Picture 3" descr="Screen Shot 2013-11-15 at 2.1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4299"/>
            <a:ext cx="8143832" cy="21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err="1"/>
              <a:t>Krypto</a:t>
            </a:r>
            <a:r>
              <a:rPr lang="en-US" sz="4000" dirty="0"/>
              <a:t> </a:t>
            </a:r>
            <a:r>
              <a:rPr lang="en-US" sz="4000" dirty="0" err="1" smtClean="0"/>
              <a:t>ANALyzer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PEiD</a:t>
            </a:r>
            <a:r>
              <a:rPr lang="en-US" sz="4000" dirty="0" smtClean="0"/>
              <a:t> Plug-in)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Download from link Ch 13d</a:t>
            </a:r>
          </a:p>
          <a:p>
            <a:r>
              <a:rPr lang="en-US" dirty="0" smtClean="0"/>
              <a:t>Has wider range of constants than FindCrypt2</a:t>
            </a:r>
          </a:p>
          <a:p>
            <a:pPr lvl="1"/>
            <a:r>
              <a:rPr lang="en-US" dirty="0" smtClean="0"/>
              <a:t>More false positives</a:t>
            </a:r>
          </a:p>
          <a:p>
            <a:r>
              <a:rPr lang="en-US" dirty="0" smtClean="0"/>
              <a:t>Also finds Base64 tables and crypto function imports</a:t>
            </a:r>
            <a:endParaRPr lang="en-US" dirty="0"/>
          </a:p>
        </p:txBody>
      </p:sp>
      <p:pic>
        <p:nvPicPr>
          <p:cNvPr id="4" name="Picture 3" descr="Screen Shot 2013-11-15 at 2.1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07" y="4000500"/>
            <a:ext cx="6540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9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Simple Ciphers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7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measures disorder</a:t>
            </a:r>
          </a:p>
          <a:p>
            <a:r>
              <a:rPr lang="en-US" dirty="0" smtClean="0"/>
              <a:t>To calculate it, just count the number of occurrences of each byte from 0 to 255</a:t>
            </a:r>
          </a:p>
          <a:p>
            <a:pPr lvl="1"/>
            <a:r>
              <a:rPr lang="en-US" dirty="0" smtClean="0"/>
              <a:t>Calculate Pi = Probability of value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Then sum Pi log( Pi) for I = 0 to 255 (Link 13e)</a:t>
            </a:r>
          </a:p>
          <a:p>
            <a:r>
              <a:rPr lang="en-US" dirty="0" smtClean="0"/>
              <a:t>If all the bytes are equally likely, the entropy is 8 (maximum disorder)</a:t>
            </a:r>
          </a:p>
          <a:p>
            <a:r>
              <a:rPr lang="en-US" dirty="0" smtClean="0"/>
              <a:t>If all the bytes are the same, the entropy is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0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High-Entropy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 Pro Entropy Plugin</a:t>
            </a:r>
          </a:p>
          <a:p>
            <a:r>
              <a:rPr lang="en-US" dirty="0" smtClean="0"/>
              <a:t>Finds regions of high entropy, indicating encryption (or compression)</a:t>
            </a:r>
            <a:endParaRPr lang="en-US" dirty="0"/>
          </a:p>
        </p:txBody>
      </p:sp>
      <p:pic>
        <p:nvPicPr>
          <p:cNvPr id="4" name="Picture 3" descr="Screen Shot 2013-11-15 at 2.2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2" y="3423546"/>
            <a:ext cx="66421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Chunk size: 64			Max. Entropy: 5.95</a:t>
            </a:r>
          </a:p>
          <a:p>
            <a:pPr lvl="1"/>
            <a:r>
              <a:rPr lang="en-US" dirty="0"/>
              <a:t>Good for finding many constants,</a:t>
            </a:r>
          </a:p>
          <a:p>
            <a:pPr lvl="1"/>
            <a:r>
              <a:rPr lang="en-US" dirty="0"/>
              <a:t>Including Base64-encoding </a:t>
            </a:r>
            <a:r>
              <a:rPr lang="en-US" dirty="0" smtClean="0"/>
              <a:t>strings (entropy 6)</a:t>
            </a:r>
            <a:endParaRPr lang="en-US" dirty="0"/>
          </a:p>
          <a:p>
            <a:r>
              <a:rPr lang="en-US" dirty="0"/>
              <a:t>Chunk size: </a:t>
            </a:r>
            <a:r>
              <a:rPr lang="en-US" dirty="0" smtClean="0"/>
              <a:t>256</a:t>
            </a:r>
            <a:r>
              <a:rPr lang="en-US" dirty="0"/>
              <a:t>		</a:t>
            </a:r>
            <a:r>
              <a:rPr lang="en-US" dirty="0" smtClean="0"/>
              <a:t>Max</a:t>
            </a:r>
            <a:r>
              <a:rPr lang="en-US" dirty="0"/>
              <a:t>. Entropy: </a:t>
            </a:r>
            <a:r>
              <a:rPr lang="en-US" dirty="0" smtClean="0"/>
              <a:t>7.9</a:t>
            </a:r>
            <a:endParaRPr lang="en-US" dirty="0"/>
          </a:p>
          <a:p>
            <a:pPr lvl="1"/>
            <a:r>
              <a:rPr lang="en-US" dirty="0" smtClean="0"/>
              <a:t>Finds very random regions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 Pro Entropy Plugin</a:t>
            </a:r>
          </a:p>
          <a:p>
            <a:pPr lvl="1"/>
            <a:r>
              <a:rPr lang="en-US" dirty="0" smtClean="0"/>
              <a:t>Download from link Ch 13g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StandAlone</a:t>
            </a:r>
            <a:r>
              <a:rPr lang="en-US" dirty="0" smtClean="0"/>
              <a:t> version</a:t>
            </a:r>
          </a:p>
          <a:p>
            <a:pPr lvl="1"/>
            <a:r>
              <a:rPr lang="en-US" dirty="0" smtClean="0"/>
              <a:t>Double-click region, then Calculate, Draw</a:t>
            </a:r>
          </a:p>
          <a:p>
            <a:pPr lvl="1"/>
            <a:r>
              <a:rPr lang="en-US" dirty="0" smtClean="0"/>
              <a:t>Lighter regions have high entropy</a:t>
            </a:r>
          </a:p>
          <a:p>
            <a:pPr lvl="1"/>
            <a:r>
              <a:rPr lang="en-US" dirty="0" smtClean="0"/>
              <a:t>Hover over graph to see numerical value</a:t>
            </a:r>
            <a:endParaRPr lang="en-US" dirty="0"/>
          </a:p>
        </p:txBody>
      </p:sp>
      <p:pic>
        <p:nvPicPr>
          <p:cNvPr id="4" name="Picture 3" descr="ida-ent-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20789"/>
            <a:ext cx="762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2.4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3" y="1081264"/>
            <a:ext cx="8359877" cy="42600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3849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Custom Encoding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Homegrown Encoding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One round of XOR, then Base64</a:t>
            </a:r>
          </a:p>
          <a:p>
            <a:pPr lvl="1"/>
            <a:r>
              <a:rPr lang="en-US" dirty="0" smtClean="0"/>
              <a:t>Custom algorithm, possibly similar to a published cryptographic algorith</a:t>
            </a:r>
            <a:r>
              <a:rPr lang="en-US" dirty="0"/>
              <a:t>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Custom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7727"/>
            <a:ext cx="8229600" cy="2942742"/>
          </a:xfrm>
        </p:spPr>
        <p:txBody>
          <a:bodyPr/>
          <a:lstStyle/>
          <a:p>
            <a:r>
              <a:rPr lang="en-US" dirty="0" smtClean="0"/>
              <a:t>This sample makes a bunch of 700 KB files</a:t>
            </a:r>
          </a:p>
          <a:p>
            <a:r>
              <a:rPr lang="en-US" dirty="0" smtClean="0"/>
              <a:t>Figure out the encoding from the code</a:t>
            </a:r>
          </a:p>
          <a:p>
            <a:r>
              <a:rPr lang="en-US" dirty="0" smtClean="0"/>
              <a:t>Find </a:t>
            </a:r>
            <a:r>
              <a:rPr lang="en-US" b="1" dirty="0" err="1" smtClean="0">
                <a:latin typeface="Courier"/>
                <a:cs typeface="Courier"/>
              </a:rPr>
              <a:t>CreateFileA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"/>
                <a:cs typeface="Courier"/>
              </a:rPr>
              <a:t>WriteFileA</a:t>
            </a:r>
            <a:r>
              <a:rPr lang="en-US" b="1" dirty="0" smtClean="0">
                <a:latin typeface="Courier"/>
                <a:cs typeface="Courier"/>
              </a:rPr>
              <a:t> </a:t>
            </a:r>
          </a:p>
          <a:p>
            <a:pPr lvl="1"/>
            <a:r>
              <a:rPr lang="en-US" dirty="0" smtClean="0"/>
              <a:t>In function </a:t>
            </a:r>
            <a:r>
              <a:rPr lang="en-US" b="1" dirty="0" smtClean="0"/>
              <a:t>sub_4011A9</a:t>
            </a:r>
          </a:p>
          <a:p>
            <a:r>
              <a:rPr lang="en-US" dirty="0" smtClean="0"/>
              <a:t>Uses XOR with a pseudorandom stream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 descr="Screen Shot 2013-11-15 at 2.4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9" y="1600200"/>
            <a:ext cx="7251700" cy="1765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9255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2.5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0" y="427629"/>
            <a:ext cx="7391400" cy="6007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40630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Custom Encoding to the Attacker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265"/>
            <a:ext cx="8229600" cy="4150898"/>
          </a:xfrm>
        </p:spPr>
        <p:txBody>
          <a:bodyPr/>
          <a:lstStyle/>
          <a:p>
            <a:r>
              <a:rPr lang="en-US" dirty="0" smtClean="0"/>
              <a:t>Can be small and nonobvious</a:t>
            </a:r>
          </a:p>
          <a:p>
            <a:r>
              <a:rPr lang="en-US" dirty="0" smtClean="0"/>
              <a:t>Harder to reverse-engineer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Simple Ciphers?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easily broken, but </a:t>
            </a:r>
          </a:p>
          <a:p>
            <a:pPr lvl="1"/>
            <a:r>
              <a:rPr lang="en-US" dirty="0" smtClean="0"/>
              <a:t>They are small, so they fit into space-constrained environments like exploit </a:t>
            </a:r>
            <a:r>
              <a:rPr lang="en-US" dirty="0" err="1" smtClean="0"/>
              <a:t>shellcode</a:t>
            </a:r>
            <a:endParaRPr lang="en-US" dirty="0" smtClean="0"/>
          </a:p>
          <a:p>
            <a:pPr lvl="1"/>
            <a:r>
              <a:rPr lang="en-US" dirty="0" smtClean="0"/>
              <a:t>Less obvious than more complex ciphers</a:t>
            </a:r>
          </a:p>
          <a:p>
            <a:pPr lvl="1"/>
            <a:r>
              <a:rPr lang="en-US" dirty="0" smtClean="0"/>
              <a:t>Low overhead, little impact on performance </a:t>
            </a:r>
          </a:p>
          <a:p>
            <a:r>
              <a:rPr lang="en-US" dirty="0" smtClean="0"/>
              <a:t>These are </a:t>
            </a:r>
            <a:r>
              <a:rPr lang="en-US" i="1" dirty="0" smtClean="0"/>
              <a:t>obfuscation</a:t>
            </a:r>
            <a:r>
              <a:rPr lang="en-US" dirty="0" smtClean="0"/>
              <a:t>, not </a:t>
            </a:r>
            <a:r>
              <a:rPr lang="en-US" i="1" dirty="0" smtClean="0"/>
              <a:t>encryption</a:t>
            </a:r>
            <a:endParaRPr lang="en-US" dirty="0" smtClean="0"/>
          </a:p>
          <a:p>
            <a:pPr lvl="1"/>
            <a:r>
              <a:rPr lang="en-US" dirty="0" smtClean="0"/>
              <a:t>They make it difficult to recognize the data, but can't stop a skilled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02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Decoding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Reprogram the functions</a:t>
            </a:r>
          </a:p>
          <a:p>
            <a:r>
              <a:rPr lang="en-US" dirty="0" smtClean="0"/>
              <a:t>Use the functions in the malware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the malware in a debugger with data decoded</a:t>
            </a:r>
          </a:p>
          <a:p>
            <a:r>
              <a:rPr lang="en-US" dirty="0" smtClean="0"/>
              <a:t>Isolate the decryption function and set a breakpoint directly after it</a:t>
            </a:r>
          </a:p>
          <a:p>
            <a:r>
              <a:rPr lang="en-US" dirty="0" smtClean="0"/>
              <a:t>BUT sometimes you can't figure out how to stop it with the data you need decoded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Programming of Decoding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019"/>
            <a:ext cx="8229600" cy="4312144"/>
          </a:xfrm>
        </p:spPr>
        <p:txBody>
          <a:bodyPr/>
          <a:lstStyle/>
          <a:p>
            <a:r>
              <a:rPr lang="en-US" dirty="0" smtClean="0"/>
              <a:t>Standard functions may be available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94239" y="604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3-11-15 at 2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702983"/>
            <a:ext cx="5016500" cy="17907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3-11-15 at 2.58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4815417"/>
            <a:ext cx="6362700" cy="1714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13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2.5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907009"/>
            <a:ext cx="7988300" cy="4686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77981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PyCrypto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 standard algorithms</a:t>
            </a:r>
            <a:endParaRPr lang="en-US" dirty="0"/>
          </a:p>
        </p:txBody>
      </p:sp>
      <p:pic>
        <p:nvPicPr>
          <p:cNvPr id="4" name="Picture 3" descr="Screen Shot 2013-11-16 at 7.5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36" y="2768161"/>
            <a:ext cx="4660900" cy="2311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1540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Decrypt Using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6 at 7.56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471"/>
            <a:ext cx="9144000" cy="215298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282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6 at 7.58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2" y="443427"/>
            <a:ext cx="8172998" cy="593784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3300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each letter forward 3 spaces in the alphabet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ABCDEFGHIJKLMNOPQRSTUVWXYZ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DEFGHIJKLMNOPQRSTUVWXYZABC</a:t>
            </a:r>
          </a:p>
          <a:p>
            <a:r>
              <a:rPr lang="en-US" dirty="0" smtClean="0"/>
              <a:t>Example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ATTACK AT NOON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DWWDFN DW QRRQ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3805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 key to encrypt data</a:t>
            </a:r>
          </a:p>
          <a:p>
            <a:r>
              <a:rPr lang="en-US" dirty="0" smtClean="0"/>
              <a:t>Uses one bit of data and one bit of the key at a time</a:t>
            </a:r>
          </a:p>
          <a:p>
            <a:r>
              <a:rPr lang="en-US" dirty="0" smtClean="0"/>
              <a:t>Example: Encode HI with a key of 0x3c</a:t>
            </a:r>
          </a:p>
          <a:p>
            <a:pPr marL="457200" lvl="1" indent="0">
              <a:buNone/>
            </a:pPr>
            <a:r>
              <a:rPr lang="en-US" dirty="0" smtClean="0"/>
              <a:t>HI = 0x48 0x49 (ASCII encoding)</a:t>
            </a:r>
          </a:p>
          <a:p>
            <a:pPr marL="457200" lvl="1" indent="0">
              <a:buNone/>
            </a:pPr>
            <a:r>
              <a:rPr lang="en-US" dirty="0" smtClean="0"/>
              <a:t>Data: 		0100 1000 0100 1001</a:t>
            </a:r>
          </a:p>
          <a:p>
            <a:pPr marL="457200" lvl="1" indent="0">
              <a:buNone/>
            </a:pPr>
            <a:r>
              <a:rPr lang="en-US" dirty="0" smtClean="0"/>
              <a:t>Key: 		0011 1100 0011 1100</a:t>
            </a:r>
          </a:p>
          <a:p>
            <a:pPr marL="457200" lvl="1" indent="0">
              <a:buNone/>
            </a:pPr>
            <a:r>
              <a:rPr lang="en-US" dirty="0" smtClean="0"/>
              <a:t>Result:	0111 0100 0111 0101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8569" y="399871"/>
            <a:ext cx="17042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smtClean="0"/>
              <a:t>0 </a:t>
            </a:r>
            <a:r>
              <a:rPr lang="en-US" dirty="0" err="1" smtClean="0"/>
              <a:t>xor</a:t>
            </a:r>
            <a:r>
              <a:rPr lang="en-US" dirty="0" smtClean="0"/>
              <a:t> 0 </a:t>
            </a:r>
            <a:r>
              <a:rPr lang="en-US" dirty="0"/>
              <a:t>= 0	</a:t>
            </a:r>
          </a:p>
          <a:p>
            <a:pPr marL="0" lvl="1" algn="ctr"/>
            <a:r>
              <a:rPr lang="en-US" dirty="0" smtClean="0"/>
              <a:t>0 </a:t>
            </a:r>
            <a:r>
              <a:rPr lang="en-US" dirty="0" err="1" smtClean="0"/>
              <a:t>xor</a:t>
            </a:r>
            <a:r>
              <a:rPr lang="en-US" dirty="0" smtClean="0"/>
              <a:t> 1 </a:t>
            </a:r>
            <a:r>
              <a:rPr lang="en-US" dirty="0"/>
              <a:t>= 1</a:t>
            </a:r>
          </a:p>
          <a:p>
            <a:pPr marL="0" lvl="1" algn="ctr"/>
            <a:r>
              <a:rPr lang="en-US" dirty="0" smtClean="0"/>
              <a:t>1 </a:t>
            </a:r>
            <a:r>
              <a:rPr lang="en-US" dirty="0" err="1" smtClean="0"/>
              <a:t>xor</a:t>
            </a:r>
            <a:r>
              <a:rPr lang="en-US" dirty="0" smtClean="0"/>
              <a:t> 0 </a:t>
            </a:r>
            <a:r>
              <a:rPr lang="en-US" dirty="0"/>
              <a:t>= 1</a:t>
            </a:r>
          </a:p>
          <a:p>
            <a:pPr marL="0" lvl="1" algn="ctr"/>
            <a:r>
              <a:rPr lang="en-US" dirty="0" smtClean="0"/>
              <a:t>1 </a:t>
            </a:r>
            <a:r>
              <a:rPr lang="en-US" dirty="0" err="1" smtClean="0"/>
              <a:t>xor</a:t>
            </a:r>
            <a:r>
              <a:rPr lang="en-US" dirty="0" smtClean="0"/>
              <a:t> 1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5 at 8.2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3" y="2072322"/>
            <a:ext cx="7975835" cy="35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XOR Reverses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Encode HI with a key of 0x3c</a:t>
            </a:r>
          </a:p>
          <a:p>
            <a:pPr marL="457200" lvl="1" indent="0">
              <a:buNone/>
            </a:pPr>
            <a:r>
              <a:rPr lang="en-US" dirty="0"/>
              <a:t>HI = 0x48 0x49 (ASCII encoding)</a:t>
            </a:r>
          </a:p>
          <a:p>
            <a:pPr marL="457200" lvl="1" indent="0">
              <a:buNone/>
            </a:pPr>
            <a:r>
              <a:rPr lang="en-US" dirty="0"/>
              <a:t>Data: 		0100 1000 0100 1001</a:t>
            </a:r>
          </a:p>
          <a:p>
            <a:pPr marL="457200" lvl="1" indent="0">
              <a:buNone/>
            </a:pPr>
            <a:r>
              <a:rPr lang="en-US" dirty="0"/>
              <a:t>Key: 		0011 1100 0011 1100</a:t>
            </a:r>
          </a:p>
          <a:p>
            <a:r>
              <a:rPr lang="en-US" dirty="0" smtClean="0"/>
              <a:t>Encode it again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Result</a:t>
            </a:r>
            <a:r>
              <a:rPr lang="en-US" dirty="0"/>
              <a:t>:	0111 0100 0111 0101</a:t>
            </a:r>
          </a:p>
          <a:p>
            <a:pPr marL="457200" lvl="1" indent="0">
              <a:buNone/>
            </a:pPr>
            <a:r>
              <a:rPr lang="en-US" dirty="0" smtClean="0"/>
              <a:t>Key</a:t>
            </a:r>
            <a:r>
              <a:rPr lang="en-US" dirty="0"/>
              <a:t>: 		0011 1100 0011 1100</a:t>
            </a:r>
          </a:p>
          <a:p>
            <a:pPr marL="457200" lvl="1" indent="0">
              <a:buNone/>
            </a:pPr>
            <a:r>
              <a:rPr lang="en-US" dirty="0"/>
              <a:t>Data: 		0100 1000 0100 1001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8569" y="399871"/>
            <a:ext cx="17042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smtClean="0"/>
              <a:t>0 </a:t>
            </a:r>
            <a:r>
              <a:rPr lang="en-US" dirty="0" err="1" smtClean="0"/>
              <a:t>xor</a:t>
            </a:r>
            <a:r>
              <a:rPr lang="en-US" dirty="0" smtClean="0"/>
              <a:t> 0 </a:t>
            </a:r>
            <a:r>
              <a:rPr lang="en-US" dirty="0"/>
              <a:t>= 0	</a:t>
            </a:r>
          </a:p>
          <a:p>
            <a:pPr marL="0" lvl="1" algn="ctr"/>
            <a:r>
              <a:rPr lang="en-US" dirty="0" smtClean="0"/>
              <a:t>0 </a:t>
            </a:r>
            <a:r>
              <a:rPr lang="en-US" dirty="0" err="1" smtClean="0"/>
              <a:t>xor</a:t>
            </a:r>
            <a:r>
              <a:rPr lang="en-US" dirty="0" smtClean="0"/>
              <a:t> 1 </a:t>
            </a:r>
            <a:r>
              <a:rPr lang="en-US" dirty="0"/>
              <a:t>= 1</a:t>
            </a:r>
          </a:p>
          <a:p>
            <a:pPr marL="0" lvl="1" algn="ctr"/>
            <a:r>
              <a:rPr lang="en-US" dirty="0" smtClean="0"/>
              <a:t>1 </a:t>
            </a:r>
            <a:r>
              <a:rPr lang="en-US" dirty="0" err="1" smtClean="0"/>
              <a:t>xor</a:t>
            </a:r>
            <a:r>
              <a:rPr lang="en-US" dirty="0" smtClean="0"/>
              <a:t> 0 </a:t>
            </a:r>
            <a:r>
              <a:rPr lang="en-US" dirty="0"/>
              <a:t>= 1</a:t>
            </a:r>
          </a:p>
          <a:p>
            <a:pPr marL="0" lvl="1" algn="ctr"/>
            <a:r>
              <a:rPr lang="en-US" dirty="0" smtClean="0"/>
              <a:t>1 </a:t>
            </a:r>
            <a:r>
              <a:rPr lang="en-US" dirty="0" err="1" smtClean="0"/>
              <a:t>xor</a:t>
            </a:r>
            <a:r>
              <a:rPr lang="en-US" dirty="0" smtClean="0"/>
              <a:t> 1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1067</Words>
  <Application>Microsoft Macintosh PowerPoint</Application>
  <PresentationFormat>On-screen Show (4:3)</PresentationFormat>
  <Paragraphs>190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Practical Malware Analysis</vt:lpstr>
      <vt:lpstr>The Goal of Analyzing Encoding Algorithms</vt:lpstr>
      <vt:lpstr>Reasons Malware Uses Encoding</vt:lpstr>
      <vt:lpstr>Simple Ciphers</vt:lpstr>
      <vt:lpstr>Why Use Simple Ciphers?</vt:lpstr>
      <vt:lpstr>Caesar Cipher</vt:lpstr>
      <vt:lpstr>XOR</vt:lpstr>
      <vt:lpstr>PowerPoint Presentation</vt:lpstr>
      <vt:lpstr>XOR Reverses Itself</vt:lpstr>
      <vt:lpstr>Brute-Forcing XOR Encoding</vt:lpstr>
      <vt:lpstr>MZ = 0x4d 0x5a</vt:lpstr>
      <vt:lpstr>PowerPoint Presentation</vt:lpstr>
      <vt:lpstr>Link Ch 13a</vt:lpstr>
      <vt:lpstr>Brute-Forcing Many Files</vt:lpstr>
      <vt:lpstr>XOR and Nulls</vt:lpstr>
      <vt:lpstr>NULL-Preserving Single-Byte XOR Encoding</vt:lpstr>
      <vt:lpstr>PowerPoint Presentation</vt:lpstr>
      <vt:lpstr>Identifying XOR Loops in IDA Pro</vt:lpstr>
      <vt:lpstr>Three Forms of XOR</vt:lpstr>
      <vt:lpstr>PowerPoint Presentation</vt:lpstr>
      <vt:lpstr>PowerPoint Presentation</vt:lpstr>
      <vt:lpstr>Base64</vt:lpstr>
      <vt:lpstr>PowerPoint Presentation</vt:lpstr>
      <vt:lpstr>Transforming Data to Base64</vt:lpstr>
      <vt:lpstr>base64encode.org base64decode.org</vt:lpstr>
      <vt:lpstr>Padding</vt:lpstr>
      <vt:lpstr>Padding</vt:lpstr>
      <vt:lpstr>Example</vt:lpstr>
      <vt:lpstr>Cookie: Ym90NTQxNjQ</vt:lpstr>
      <vt:lpstr>Finding the Base64 Function</vt:lpstr>
      <vt:lpstr>Decoding the URLs</vt:lpstr>
      <vt:lpstr>PowerPoint Presentation</vt:lpstr>
      <vt:lpstr>Common Cryptographic Algorithms</vt:lpstr>
      <vt:lpstr>Strong Cryptography</vt:lpstr>
      <vt:lpstr>Recognizing Strings and Imports</vt:lpstr>
      <vt:lpstr>Recognizing Strings and Imports</vt:lpstr>
      <vt:lpstr>Searching for Cryptographic Constants</vt:lpstr>
      <vt:lpstr>FindCrypt2</vt:lpstr>
      <vt:lpstr>Krypto ANALyzer (PEiD Plug-in)</vt:lpstr>
      <vt:lpstr>Entropy</vt:lpstr>
      <vt:lpstr>Searching for High-Entropy Content</vt:lpstr>
      <vt:lpstr>Recommended Parameters</vt:lpstr>
      <vt:lpstr>Entropy Graph</vt:lpstr>
      <vt:lpstr>PowerPoint Presentation</vt:lpstr>
      <vt:lpstr>Custom Encoding</vt:lpstr>
      <vt:lpstr>Homegrown Encoding Schemes</vt:lpstr>
      <vt:lpstr>Identifying Custom Encoding</vt:lpstr>
      <vt:lpstr>PowerPoint Presentation</vt:lpstr>
      <vt:lpstr>Advantages of Custom Encoding to the Attacker</vt:lpstr>
      <vt:lpstr>Decoding</vt:lpstr>
      <vt:lpstr>Two Methods</vt:lpstr>
      <vt:lpstr>Self-Decoding</vt:lpstr>
      <vt:lpstr>Manual Programming of Decoding Functions</vt:lpstr>
      <vt:lpstr>PowerPoint Presentation</vt:lpstr>
      <vt:lpstr>PyCrypto Library</vt:lpstr>
      <vt:lpstr>How to Decrypt Using Malware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Malware Analysis</dc:title>
  <dc:creator>Sam Bowne</dc:creator>
  <cp:lastModifiedBy>Sam Bowne</cp:lastModifiedBy>
  <cp:revision>377</cp:revision>
  <dcterms:created xsi:type="dcterms:W3CDTF">2013-08-16T17:07:40Z</dcterms:created>
  <dcterms:modified xsi:type="dcterms:W3CDTF">2014-11-25T01:28:38Z</dcterms:modified>
</cp:coreProperties>
</file>