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68" r:id="rId4"/>
    <p:sldId id="262" r:id="rId5"/>
    <p:sldId id="263" r:id="rId6"/>
    <p:sldId id="264" r:id="rId7"/>
    <p:sldId id="265" r:id="rId8"/>
    <p:sldId id="266" r:id="rId9"/>
    <p:sldId id="267" r:id="rId10"/>
    <p:sldId id="279" r:id="rId11"/>
    <p:sldId id="270" r:id="rId12"/>
    <p:sldId id="280" r:id="rId13"/>
    <p:sldId id="269" r:id="rId14"/>
    <p:sldId id="274" r:id="rId15"/>
    <p:sldId id="271" r:id="rId16"/>
    <p:sldId id="272" r:id="rId17"/>
    <p:sldId id="275" r:id="rId18"/>
    <p:sldId id="278" r:id="rId19"/>
    <p:sldId id="276" r:id="rId20"/>
    <p:sldId id="281" r:id="rId21"/>
    <p:sldId id="277" r:id="rId22"/>
    <p:sldId id="261" r:id="rId23"/>
    <p:sldId id="273" r:id="rId24"/>
    <p:sldId id="282" r:id="rId25"/>
    <p:sldId id="283" r:id="rId26"/>
    <p:sldId id="284" r:id="rId27"/>
    <p:sldId id="286" r:id="rId28"/>
    <p:sldId id="285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5" r:id="rId37"/>
    <p:sldId id="296" r:id="rId38"/>
    <p:sldId id="297" r:id="rId39"/>
    <p:sldId id="298" r:id="rId40"/>
    <p:sldId id="299" r:id="rId41"/>
    <p:sldId id="294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260" r:id="rId50"/>
    <p:sldId id="307" r:id="rId51"/>
    <p:sldId id="308" r:id="rId52"/>
    <p:sldId id="311" r:id="rId53"/>
    <p:sldId id="309" r:id="rId54"/>
    <p:sldId id="313" r:id="rId55"/>
    <p:sldId id="314" r:id="rId56"/>
    <p:sldId id="312" r:id="rId57"/>
    <p:sldId id="310" r:id="rId58"/>
    <p:sldId id="315" r:id="rId59"/>
    <p:sldId id="259" r:id="rId60"/>
    <p:sldId id="316" r:id="rId61"/>
    <p:sldId id="317" r:id="rId62"/>
    <p:sldId id="321" r:id="rId63"/>
    <p:sldId id="318" r:id="rId64"/>
    <p:sldId id="322" r:id="rId65"/>
    <p:sldId id="319" r:id="rId66"/>
    <p:sldId id="320" r:id="rId67"/>
    <p:sldId id="323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445" autoAdjust="0"/>
    <p:restoredTop sz="92614" autoAdjust="0"/>
  </p:normalViewPr>
  <p:slideViewPr>
    <p:cSldViewPr snapToGrid="0" snapToObjects="1">
      <p:cViewPr varScale="1">
        <p:scale>
          <a:sx n="64" d="100"/>
          <a:sy n="64" d="100"/>
        </p:scale>
        <p:origin x="176" y="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4D1BE-51B8-2944-AD4A-5500DFD7A47D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D9BBD-9256-9646-9E53-AA35FB76F9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745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D9BBD-9256-9646-9E53-AA35FB76F93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775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D9BBD-9256-9646-9E53-AA35FB76F93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44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177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13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9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539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681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409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69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88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926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9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50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19829-3C23-A945-B2EC-6A645BCE48BA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2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690"/>
            <a:ext cx="4541985" cy="2660647"/>
          </a:xfrm>
        </p:spPr>
        <p:txBody>
          <a:bodyPr/>
          <a:lstStyle/>
          <a:p>
            <a:r>
              <a:rPr lang="en-US" dirty="0" smtClean="0"/>
              <a:t>CNIT 124: Advanced Ethical Hacking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688" y="4771318"/>
            <a:ext cx="6400800" cy="1360641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Ch 13: Post Exploitation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Part 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gwboo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751" y="162691"/>
            <a:ext cx="29337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36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WinSCP</a:t>
            </a:r>
            <a:r>
              <a:rPr lang="en-US" dirty="0" smtClean="0"/>
              <a:t> Can Store Passwords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32" y="1600200"/>
            <a:ext cx="6420335" cy="4525963"/>
          </a:xfrm>
        </p:spPr>
      </p:pic>
    </p:spTree>
    <p:extLst>
      <p:ext uri="{BB962C8B-B14F-4D97-AF65-F5344CB8AC3E}">
        <p14:creationId xmlns:p14="http://schemas.microsoft.com/office/powerpoint/2010/main" val="1115950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WinSCP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9" y="1729408"/>
            <a:ext cx="7972382" cy="1792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2" y="3813541"/>
            <a:ext cx="8010939" cy="116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05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Stealing </a:t>
            </a:r>
            <a:r>
              <a:rPr lang="en-US" dirty="0" err="1" smtClean="0"/>
              <a:t>WinSCP</a:t>
            </a:r>
            <a:r>
              <a:rPr lang="en-US" dirty="0" smtClean="0"/>
              <a:t> Passwords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0719"/>
            <a:ext cx="8229600" cy="4364924"/>
          </a:xfrm>
        </p:spPr>
      </p:pic>
    </p:spTree>
    <p:extLst>
      <p:ext uri="{BB962C8B-B14F-4D97-AF65-F5344CB8AC3E}">
        <p14:creationId xmlns:p14="http://schemas.microsoft.com/office/powerpoint/2010/main" val="771107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credential_collector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93197"/>
            <a:ext cx="8229600" cy="3539968"/>
          </a:xfrm>
        </p:spPr>
      </p:pic>
    </p:spTree>
    <p:extLst>
      <p:ext uri="{BB962C8B-B14F-4D97-AF65-F5344CB8AC3E}">
        <p14:creationId xmlns:p14="http://schemas.microsoft.com/office/powerpoint/2010/main" val="228580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credential_collector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17151"/>
            <a:ext cx="8229600" cy="24920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45125"/>
            <a:ext cx="69723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Policy Preference Saved Passwords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0" y="1719891"/>
            <a:ext cx="8110330" cy="168880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0" y="3686117"/>
            <a:ext cx="8110330" cy="290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1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McAfee Virus Scan Enterprise Password Hashes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84" y="1818861"/>
            <a:ext cx="6739831" cy="4525963"/>
          </a:xfrm>
        </p:spPr>
      </p:pic>
    </p:spTree>
    <p:extLst>
      <p:ext uri="{BB962C8B-B14F-4D97-AF65-F5344CB8AC3E}">
        <p14:creationId xmlns:p14="http://schemas.microsoft.com/office/powerpoint/2010/main" val="156611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75" y="1600200"/>
            <a:ext cx="7491249" cy="4525963"/>
          </a:xfrm>
        </p:spPr>
      </p:pic>
    </p:spTree>
    <p:extLst>
      <p:ext uri="{BB962C8B-B14F-4D97-AF65-F5344CB8AC3E}">
        <p14:creationId xmlns:p14="http://schemas.microsoft.com/office/powerpoint/2010/main" val="553360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Skype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0" y="1500982"/>
            <a:ext cx="7891670" cy="19463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0" y="3672032"/>
            <a:ext cx="7891670" cy="290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81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Windows command line</a:t>
            </a:r>
          </a:p>
          <a:p>
            <a:r>
              <a:rPr lang="en-US" b="1" dirty="0" smtClean="0"/>
              <a:t>net users</a:t>
            </a:r>
          </a:p>
          <a:p>
            <a:pPr lvl="1"/>
            <a:r>
              <a:rPr lang="en-US" dirty="0" smtClean="0"/>
              <a:t>Shows all local users</a:t>
            </a:r>
          </a:p>
          <a:p>
            <a:r>
              <a:rPr lang="en-US" b="1" dirty="0" smtClean="0"/>
              <a:t>net </a:t>
            </a:r>
            <a:r>
              <a:rPr lang="en-US" b="1" dirty="0" err="1" smtClean="0"/>
              <a:t>localgroup</a:t>
            </a:r>
            <a:r>
              <a:rPr lang="en-US" b="1" dirty="0" smtClean="0"/>
              <a:t> Administrators</a:t>
            </a:r>
          </a:p>
          <a:p>
            <a:pPr lvl="1"/>
            <a:r>
              <a:rPr lang="en-US" dirty="0" smtClean="0"/>
              <a:t>Shows local administrators</a:t>
            </a:r>
          </a:p>
          <a:p>
            <a:r>
              <a:rPr lang="en-US" dirty="0" smtClean="0"/>
              <a:t>Also works for domain accounts</a:t>
            </a:r>
          </a:p>
          <a:p>
            <a:r>
              <a:rPr lang="en-US" dirty="0"/>
              <a:t>Can also add a </a:t>
            </a:r>
            <a:r>
              <a:rPr lang="en-US" dirty="0" smtClean="0"/>
              <a:t>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190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Information Gathering</a:t>
            </a:r>
          </a:p>
          <a:p>
            <a:r>
              <a:rPr lang="en-US" dirty="0" smtClean="0"/>
              <a:t>Lateral Movement</a:t>
            </a:r>
          </a:p>
          <a:p>
            <a:r>
              <a:rPr lang="en-US" dirty="0" smtClean="0"/>
              <a:t>Pivoting</a:t>
            </a:r>
          </a:p>
          <a:p>
            <a:r>
              <a:rPr lang="en-US" dirty="0" smtClean="0"/>
              <a:t>Persistence</a:t>
            </a:r>
          </a:p>
        </p:txBody>
      </p:sp>
    </p:spTree>
    <p:extLst>
      <p:ext uri="{BB962C8B-B14F-4D97-AF65-F5344CB8AC3E}">
        <p14:creationId xmlns:p14="http://schemas.microsoft.com/office/powerpoint/2010/main" val="2399161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ps</a:t>
            </a:r>
            <a:r>
              <a:rPr lang="en-US" b="1" dirty="0" smtClean="0"/>
              <a:t> </a:t>
            </a:r>
            <a:r>
              <a:rPr lang="en-US" dirty="0" smtClean="0"/>
              <a:t>shows processes</a:t>
            </a:r>
          </a:p>
          <a:p>
            <a:r>
              <a:rPr lang="en-US" dirty="0" smtClean="0"/>
              <a:t>May reveal other vulnerable processes</a:t>
            </a:r>
          </a:p>
          <a:p>
            <a:r>
              <a:rPr lang="en-US" dirty="0" smtClean="0"/>
              <a:t>Such as UDP listeners</a:t>
            </a:r>
          </a:p>
          <a:p>
            <a:pPr lvl="1"/>
            <a:r>
              <a:rPr lang="en-US" dirty="0" smtClean="0"/>
              <a:t>Which can't easily be detected with </a:t>
            </a:r>
            <a:r>
              <a:rPr lang="en-US" dirty="0" err="1" smtClean="0"/>
              <a:t>nmap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19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Bash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r>
              <a:rPr lang="en-US" dirty="0" err="1" smtClean="0"/>
              <a:t>bash_history</a:t>
            </a:r>
            <a:r>
              <a:rPr lang="en-US" dirty="0" smtClean="0"/>
              <a:t> in a user's home directory</a:t>
            </a:r>
          </a:p>
          <a:p>
            <a:r>
              <a:rPr lang="en-US" dirty="0" smtClean="0"/>
              <a:t>May contain passwords or other useful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 smtClean="0"/>
              <a:t>Lateral Movement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48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from One Host to Another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a domain</a:t>
            </a:r>
          </a:p>
          <a:p>
            <a:pPr lvl="1"/>
            <a:r>
              <a:rPr lang="en-US" dirty="0" smtClean="0"/>
              <a:t>Compromise a domain account; it will work on many computers</a:t>
            </a:r>
          </a:p>
          <a:p>
            <a:pPr lvl="1"/>
            <a:r>
              <a:rPr lang="en-US" dirty="0" smtClean="0"/>
              <a:t>Get domain administrator account for full control of the whole domain</a:t>
            </a:r>
          </a:p>
          <a:p>
            <a:r>
              <a:rPr lang="en-US" dirty="0" smtClean="0"/>
              <a:t>Non-domain computers</a:t>
            </a:r>
          </a:p>
          <a:p>
            <a:pPr lvl="1"/>
            <a:r>
              <a:rPr lang="en-US" dirty="0" smtClean="0"/>
              <a:t>May have the same local administrator password because they are all from the same image</a:t>
            </a:r>
          </a:p>
          <a:p>
            <a:pPr lvl="1"/>
            <a:r>
              <a:rPr lang="en-US" dirty="0" smtClean="0"/>
              <a:t>A user may have accounts on several computers with the same password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998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PSExec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Uploads a service executable to the ADMIN$ share</a:t>
            </a:r>
          </a:p>
          <a:p>
            <a:r>
              <a:rPr lang="en-US" dirty="0" smtClean="0"/>
              <a:t>Connects to Windows Service Control Manager using RPC</a:t>
            </a:r>
          </a:p>
          <a:p>
            <a:r>
              <a:rPr lang="en-US" dirty="0" smtClean="0"/>
              <a:t>Starts the service</a:t>
            </a:r>
          </a:p>
          <a:p>
            <a:r>
              <a:rPr lang="en-US" dirty="0" smtClean="0"/>
              <a:t>Starts a SMB named pipe to send commands to remotely control the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35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exploit/windows/</a:t>
            </a:r>
            <a:r>
              <a:rPr lang="en-US" dirty="0" err="1" smtClean="0"/>
              <a:t>smb</a:t>
            </a:r>
            <a:r>
              <a:rPr lang="en-US" dirty="0" smtClean="0"/>
              <a:t>/</a:t>
            </a:r>
            <a:r>
              <a:rPr lang="en-US" dirty="0" err="1" smtClean="0"/>
              <a:t>psexec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Metasploit</a:t>
            </a:r>
            <a:r>
              <a:rPr lang="en-US" dirty="0" smtClean="0"/>
              <a:t> module does something similar</a:t>
            </a:r>
          </a:p>
          <a:p>
            <a:r>
              <a:rPr lang="en-US" dirty="0" smtClean="0"/>
              <a:t>Requires a running SMB server</a:t>
            </a:r>
          </a:p>
          <a:p>
            <a:r>
              <a:rPr lang="en-US" dirty="0" smtClean="0"/>
              <a:t>And credentials that give access to the ADMIN$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8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2391703"/>
          </a:xfr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4"/>
          <a:stretch/>
        </p:blipFill>
        <p:spPr>
          <a:xfrm>
            <a:off x="457200" y="2977625"/>
            <a:ext cx="7732643" cy="24093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79524"/>
            <a:ext cx="7792278" cy="45976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0865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Passwords v.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Notice that the SMB attack used the plaintext password</a:t>
            </a:r>
          </a:p>
          <a:p>
            <a:r>
              <a:rPr lang="en-US" dirty="0" smtClean="0"/>
              <a:t>What if you only have a hash you can't crack?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305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the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you need the hash</a:t>
            </a:r>
          </a:p>
          <a:p>
            <a:r>
              <a:rPr lang="en-US" dirty="0" smtClean="0"/>
              <a:t>Try all of these </a:t>
            </a:r>
            <a:r>
              <a:rPr lang="en-US" dirty="0" err="1" smtClean="0"/>
              <a:t>Meterpreter</a:t>
            </a:r>
            <a:r>
              <a:rPr lang="en-US" dirty="0" smtClean="0"/>
              <a:t> commands</a:t>
            </a:r>
          </a:p>
          <a:p>
            <a:pPr lvl="1"/>
            <a:r>
              <a:rPr lang="en-US" b="1" dirty="0" err="1" smtClean="0"/>
              <a:t>hashdump</a:t>
            </a:r>
            <a:endParaRPr lang="en-US" b="1" dirty="0" smtClean="0"/>
          </a:p>
          <a:p>
            <a:pPr lvl="1"/>
            <a:r>
              <a:rPr lang="en-US" b="1" dirty="0"/>
              <a:t>run post/windows/gather/</a:t>
            </a:r>
            <a:r>
              <a:rPr lang="en-US" b="1" dirty="0" err="1"/>
              <a:t>hashdump</a:t>
            </a:r>
            <a:endParaRPr lang="en-US" b="1" dirty="0"/>
          </a:p>
          <a:p>
            <a:pPr lvl="1"/>
            <a:r>
              <a:rPr lang="en-US" b="1" dirty="0"/>
              <a:t>run </a:t>
            </a:r>
            <a:r>
              <a:rPr lang="en-US" b="1" dirty="0" smtClean="0"/>
              <a:t>post/windows/gather/</a:t>
            </a:r>
            <a:r>
              <a:rPr lang="en-US" b="1" dirty="0" err="1" smtClean="0"/>
              <a:t>smart_hashdump</a:t>
            </a:r>
            <a:endParaRPr lang="en-US" b="1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110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 the Hash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hash instead of password</a:t>
            </a:r>
          </a:p>
          <a:p>
            <a:r>
              <a:rPr lang="en-US" dirty="0" smtClean="0"/>
              <a:t>Works on most Windows systems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3359426"/>
            <a:ext cx="8394700" cy="31877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2739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Infectious Media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0" y="1668474"/>
            <a:ext cx="7142549" cy="1512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0" y="3431358"/>
            <a:ext cx="7142549" cy="316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22" b="30673"/>
          <a:stretch/>
        </p:blipFill>
        <p:spPr>
          <a:xfrm>
            <a:off x="457200" y="271122"/>
            <a:ext cx="8229600" cy="19682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56" y="2453925"/>
            <a:ext cx="7692887" cy="41794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486400" y="-10089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57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 the Hash: Fixed?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Microsoft changed the advisory title quickly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27" y="2469614"/>
            <a:ext cx="5626100" cy="41139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7059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 the Hash Still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it's more complicated, especially on the newest Windows systems</a:t>
            </a:r>
          </a:p>
          <a:p>
            <a:pPr lvl="1"/>
            <a:r>
              <a:rPr lang="en-US" dirty="0" smtClean="0"/>
              <a:t>Links Ch 13h, 13i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49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SSHExec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Metasploit</a:t>
            </a:r>
            <a:r>
              <a:rPr lang="en-US" dirty="0" smtClean="0"/>
              <a:t> module allows one set of credentials to be used against other Linux systems</a:t>
            </a:r>
          </a:p>
          <a:p>
            <a:r>
              <a:rPr lang="en-US" dirty="0" smtClean="0"/>
              <a:t>Requires plaintext password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3680"/>
            <a:ext cx="8229600" cy="2646608"/>
          </a:xfr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30607"/>
            <a:ext cx="7073900" cy="1955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886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0051"/>
            <a:ext cx="8229600" cy="1691013"/>
          </a:xfr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679674"/>
            <a:ext cx="8229600" cy="16935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45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Windows Tokens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457450" cy="4525963"/>
          </a:xfrm>
        </p:spPr>
        <p:txBody>
          <a:bodyPr/>
          <a:lstStyle/>
          <a:p>
            <a:r>
              <a:rPr lang="en-US" dirty="0" smtClean="0"/>
              <a:t>Created when a user logs on</a:t>
            </a:r>
          </a:p>
          <a:p>
            <a:r>
              <a:rPr lang="en-US" dirty="0" smtClean="0"/>
              <a:t>By LSASS</a:t>
            </a:r>
          </a:p>
          <a:p>
            <a:r>
              <a:rPr lang="en-US" dirty="0" smtClean="0"/>
              <a:t>Link Ch 13k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50" y="1526381"/>
            <a:ext cx="3022600" cy="467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51" y="425400"/>
            <a:ext cx="2895599" cy="623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Token in Process Hacker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44" y="1028700"/>
            <a:ext cx="4476111" cy="5658665"/>
          </a:xfrm>
        </p:spPr>
      </p:pic>
    </p:spTree>
    <p:extLst>
      <p:ext uri="{BB962C8B-B14F-4D97-AF65-F5344CB8AC3E}">
        <p14:creationId xmlns:p14="http://schemas.microsoft.com/office/powerpoint/2010/main" val="58949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1212"/>
          </a:xfrm>
        </p:spPr>
        <p:txBody>
          <a:bodyPr/>
          <a:lstStyle/>
          <a:p>
            <a:r>
              <a:rPr lang="en-US" smtClean="0"/>
              <a:t>Token in Process Explorer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765" y="1390650"/>
            <a:ext cx="5248469" cy="5173625"/>
          </a:xfrm>
        </p:spPr>
      </p:pic>
    </p:spTree>
    <p:extLst>
      <p:ext uri="{BB962C8B-B14F-4D97-AF65-F5344CB8AC3E}">
        <p14:creationId xmlns:p14="http://schemas.microsoft.com/office/powerpoint/2010/main" val="161256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Token Identifies User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Like a cookie on a Web page</a:t>
            </a:r>
          </a:p>
          <a:p>
            <a:r>
              <a:rPr lang="en-US" dirty="0" smtClean="0"/>
              <a:t>Two types of tokens</a:t>
            </a:r>
          </a:p>
          <a:p>
            <a:pPr lvl="1"/>
            <a:r>
              <a:rPr lang="en-US" b="1" dirty="0" smtClean="0"/>
              <a:t>Delegation token</a:t>
            </a:r>
            <a:endParaRPr lang="en-US" dirty="0" smtClean="0"/>
          </a:p>
          <a:p>
            <a:pPr lvl="2"/>
            <a:r>
              <a:rPr lang="en-US" dirty="0" smtClean="0"/>
              <a:t>"Interactive" sessions</a:t>
            </a:r>
          </a:p>
          <a:p>
            <a:pPr lvl="2"/>
            <a:r>
              <a:rPr lang="en-US" dirty="0" smtClean="0"/>
              <a:t>Users logged on locally or via Remote Desktop</a:t>
            </a:r>
          </a:p>
          <a:p>
            <a:pPr lvl="1"/>
            <a:r>
              <a:rPr lang="en-US" b="1" dirty="0" smtClean="0"/>
              <a:t>Impersonation token</a:t>
            </a:r>
          </a:p>
          <a:p>
            <a:pPr lvl="2"/>
            <a:r>
              <a:rPr lang="en-US" dirty="0" smtClean="0"/>
              <a:t>Non-interactive sessions</a:t>
            </a:r>
          </a:p>
          <a:p>
            <a:pPr lvl="2"/>
            <a:r>
              <a:rPr lang="en-US" dirty="0" smtClean="0"/>
              <a:t>Attaching to a network drive</a:t>
            </a:r>
          </a:p>
          <a:p>
            <a:pPr lvl="2"/>
            <a:r>
              <a:rPr lang="en-US" dirty="0" smtClean="0"/>
              <a:t>Domain logon script</a:t>
            </a:r>
          </a:p>
          <a:p>
            <a:pPr lvl="2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2907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smtClean="0"/>
              <a:t>Local Information Gathering</a:t>
            </a:r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161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Token Lifetime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Tokens persist until a reboot</a:t>
            </a:r>
          </a:p>
          <a:p>
            <a:r>
              <a:rPr lang="en-US" dirty="0" smtClean="0"/>
              <a:t>User logoff doesn't invalidate them</a:t>
            </a:r>
          </a:p>
          <a:p>
            <a:pPr lvl="1"/>
            <a:r>
              <a:rPr lang="en-US" dirty="0"/>
              <a:t> </a:t>
            </a:r>
            <a:r>
              <a:rPr lang="en-US" dirty="0" smtClean="0"/>
              <a:t>"their </a:t>
            </a:r>
            <a:r>
              <a:rPr lang="en-US" dirty="0"/>
              <a:t>delegate token is reported as a impersonate token, but will still hold all of the rights of a delegate </a:t>
            </a:r>
            <a:r>
              <a:rPr lang="en-US" dirty="0" smtClean="0"/>
              <a:t>token"</a:t>
            </a:r>
          </a:p>
          <a:p>
            <a:pPr lvl="1"/>
            <a:r>
              <a:rPr lang="en-US" dirty="0" smtClean="0"/>
              <a:t>Link Ch 13o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5583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Incognito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1560563"/>
            <a:ext cx="7905750" cy="10567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2917294"/>
            <a:ext cx="7772400" cy="21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4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1624"/>
            <a:ext cx="8229600" cy="257401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25800"/>
            <a:ext cx="8229600" cy="301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7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Impersonation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0807"/>
            <a:ext cx="8229600" cy="3024748"/>
          </a:xfrm>
        </p:spPr>
      </p:pic>
    </p:spTree>
    <p:extLst>
      <p:ext uri="{BB962C8B-B14F-4D97-AF65-F5344CB8AC3E}">
        <p14:creationId xmlns:p14="http://schemas.microsoft.com/office/powerpoint/2010/main" val="39013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Tokens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box is boring, not many tokens available</a:t>
            </a:r>
          </a:p>
          <a:p>
            <a:r>
              <a:rPr lang="en-US" dirty="0" smtClean="0"/>
              <a:t>On a file server, there will be a token for each connected 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4807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SMB Capture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Domain password hashes are only stored on the domain controller</a:t>
            </a:r>
          </a:p>
          <a:p>
            <a:r>
              <a:rPr lang="en-US" dirty="0" err="1" smtClean="0"/>
              <a:t>hashdump</a:t>
            </a:r>
            <a:r>
              <a:rPr lang="en-US" dirty="0" smtClean="0"/>
              <a:t> on a workstation won't find them</a:t>
            </a:r>
          </a:p>
          <a:p>
            <a:r>
              <a:rPr lang="en-US" dirty="0" smtClean="0"/>
              <a:t>You can steal the network hash by running a malicious SMB server with </a:t>
            </a:r>
            <a:r>
              <a:rPr lang="en-US" dirty="0" err="1" smtClean="0"/>
              <a:t>Metasploit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9988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Metasploit's</a:t>
            </a:r>
            <a:r>
              <a:rPr lang="en-US" dirty="0" smtClean="0"/>
              <a:t> SMB Capture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97346"/>
            <a:ext cx="8229600" cy="3731671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0504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Stolen Hashes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78145"/>
            <a:ext cx="8229600" cy="1865172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1664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NTLMv2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Windows Vista and later use NTLMv2 over the network</a:t>
            </a:r>
          </a:p>
          <a:p>
            <a:r>
              <a:rPr lang="en-US" dirty="0" smtClean="0"/>
              <a:t>It adds HMAC and challenges to the system</a:t>
            </a:r>
          </a:p>
          <a:p>
            <a:r>
              <a:rPr lang="en-US" dirty="0" smtClean="0"/>
              <a:t>This makes it much slower to brute-force</a:t>
            </a:r>
          </a:p>
          <a:p>
            <a:pPr lvl="1"/>
            <a:r>
              <a:rPr lang="en-US" dirty="0" smtClean="0"/>
              <a:t>Links Ch 13p, 13q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3794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 smtClean="0"/>
              <a:t>Pivoting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Useful data to include in final report to customer</a:t>
            </a:r>
          </a:p>
          <a:p>
            <a:pPr lvl="1"/>
            <a:r>
              <a:rPr lang="en-US" dirty="0" smtClean="0"/>
              <a:t>Installed software that stores passwords in plaintext</a:t>
            </a:r>
          </a:p>
          <a:p>
            <a:pPr lvl="2"/>
            <a:r>
              <a:rPr lang="en-US" dirty="0" smtClean="0"/>
              <a:t>Or weakly hashed</a:t>
            </a:r>
          </a:p>
          <a:p>
            <a:pPr lvl="1"/>
            <a:r>
              <a:rPr lang="en-US" dirty="0" smtClean="0"/>
              <a:t>Proprietary data or source code</a:t>
            </a:r>
          </a:p>
          <a:p>
            <a:pPr lvl="1"/>
            <a:r>
              <a:rPr lang="en-US" dirty="0" smtClean="0"/>
              <a:t>Credit card information</a:t>
            </a:r>
          </a:p>
          <a:p>
            <a:pPr lvl="1"/>
            <a:r>
              <a:rPr lang="en-US" dirty="0" smtClean="0"/>
              <a:t>CEO's email account</a:t>
            </a:r>
          </a:p>
          <a:p>
            <a:r>
              <a:rPr lang="en-US" dirty="0" smtClean="0"/>
              <a:t>Information to pivot to other systems</a:t>
            </a:r>
          </a:p>
        </p:txBody>
      </p:sp>
    </p:spTree>
    <p:extLst>
      <p:ext uri="{BB962C8B-B14F-4D97-AF65-F5344CB8AC3E}">
        <p14:creationId xmlns:p14="http://schemas.microsoft.com/office/powerpoint/2010/main" val="12680945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Pivoting Through an Exploited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162300" cy="4819650"/>
          </a:xfrm>
        </p:spPr>
        <p:txBody>
          <a:bodyPr>
            <a:normAutofit/>
          </a:bodyPr>
          <a:lstStyle/>
          <a:p>
            <a:r>
              <a:rPr lang="en-US" dirty="0" smtClean="0"/>
              <a:t>Needed in a properly segmented network</a:t>
            </a:r>
          </a:p>
          <a:p>
            <a:r>
              <a:rPr lang="en-US" dirty="0" smtClean="0"/>
              <a:t>Won't allow traffic from the Internet directly to high-value systems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44" y="1600200"/>
            <a:ext cx="4886856" cy="46339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510237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Metasploit</a:t>
            </a:r>
            <a:r>
              <a:rPr lang="en-US" dirty="0" smtClean="0"/>
              <a:t> Routing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57450"/>
            <a:ext cx="8229600" cy="3668713"/>
          </a:xfrm>
        </p:spPr>
        <p:txBody>
          <a:bodyPr/>
          <a:lstStyle/>
          <a:p>
            <a:r>
              <a:rPr lang="en-US" dirty="0" smtClean="0"/>
              <a:t>route command sends all </a:t>
            </a:r>
            <a:r>
              <a:rPr lang="en-US" dirty="0" err="1" smtClean="0"/>
              <a:t>metasploit</a:t>
            </a:r>
            <a:r>
              <a:rPr lang="en-US" dirty="0" smtClean="0"/>
              <a:t> traffic through the exploited system</a:t>
            </a:r>
          </a:p>
          <a:p>
            <a:r>
              <a:rPr lang="en-US" dirty="0" smtClean="0"/>
              <a:t>But this only affects traffic generated by </a:t>
            </a:r>
            <a:r>
              <a:rPr lang="en-US" dirty="0" err="1" smtClean="0"/>
              <a:t>metasploit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78769"/>
            <a:ext cx="6553200" cy="50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211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Metasploit</a:t>
            </a:r>
            <a:r>
              <a:rPr lang="en-US" dirty="0" smtClean="0"/>
              <a:t> Port Scanners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basic, fewer features than </a:t>
            </a:r>
            <a:r>
              <a:rPr lang="en-US" dirty="0" err="1" smtClean="0"/>
              <a:t>nmap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7" y="2628900"/>
            <a:ext cx="8290103" cy="34972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8461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an Exploit Through a Pivot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67150"/>
            <a:ext cx="8229600" cy="2259013"/>
          </a:xfrm>
        </p:spPr>
        <p:txBody>
          <a:bodyPr/>
          <a:lstStyle/>
          <a:p>
            <a:r>
              <a:rPr lang="en-US" dirty="0" smtClean="0"/>
              <a:t>Bind shell will work for traffic generated by </a:t>
            </a:r>
            <a:r>
              <a:rPr lang="en-US" dirty="0" err="1" smtClean="0"/>
              <a:t>Metasploit</a:t>
            </a:r>
            <a:endParaRPr lang="en-US" dirty="0" smtClean="0"/>
          </a:p>
          <a:p>
            <a:r>
              <a:rPr lang="en-US" dirty="0" smtClean="0"/>
              <a:t>It will be forwarded through the exploited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631496"/>
            <a:ext cx="7753350" cy="166143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8495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Socks Proxy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old way to make an Internet gateway, before Network Address Translation</a:t>
            </a:r>
          </a:p>
          <a:p>
            <a:r>
              <a:rPr lang="en-US" dirty="0" smtClean="0"/>
              <a:t>Requires each client to run Socks client software</a:t>
            </a:r>
          </a:p>
          <a:p>
            <a:r>
              <a:rPr lang="en-US" dirty="0" smtClean="0"/>
              <a:t>Client IP addresses are hidden</a:t>
            </a:r>
          </a:p>
          <a:p>
            <a:pPr lvl="1"/>
            <a:r>
              <a:rPr lang="en-US" dirty="0" smtClean="0"/>
              <a:t>All Internet connections are initiated directly from the server</a:t>
            </a:r>
          </a:p>
          <a:p>
            <a:pPr lvl="1"/>
            <a:r>
              <a:rPr lang="en-US" dirty="0" smtClean="0"/>
              <a:t>Link Ch 13r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7588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Tor uses Socks proxies</a:t>
            </a:r>
          </a:p>
          <a:p>
            <a:r>
              <a:rPr lang="en-US" dirty="0" smtClean="0"/>
              <a:t>Allow all network traffic to be passed through the proxies</a:t>
            </a:r>
          </a:p>
          <a:p>
            <a:r>
              <a:rPr lang="en-US" dirty="0" smtClean="0"/>
              <a:t>Any protocol, any 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583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Socks4a in </a:t>
            </a:r>
            <a:r>
              <a:rPr lang="en-US" dirty="0" err="1" smtClean="0"/>
              <a:t>Metasploit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Sets up a Socks4a server in </a:t>
            </a:r>
            <a:r>
              <a:rPr lang="en-US" dirty="0" err="1" smtClean="0"/>
              <a:t>Metasploit</a:t>
            </a:r>
            <a:endParaRPr lang="en-US" dirty="0" smtClean="0"/>
          </a:p>
          <a:p>
            <a:r>
              <a:rPr lang="en-US" dirty="0" smtClean="0"/>
              <a:t>This uses </a:t>
            </a:r>
            <a:r>
              <a:rPr lang="en-US" b="1" dirty="0" err="1" smtClean="0"/>
              <a:t>proxychains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3119482"/>
            <a:ext cx="7677150" cy="33319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943139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Proxychains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default, configured to use Tor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Must change </a:t>
            </a:r>
            <a:r>
              <a:rPr lang="en-US" b="1" dirty="0" smtClean="0"/>
              <a:t>/</a:t>
            </a:r>
            <a:r>
              <a:rPr lang="en-US" b="1" dirty="0" err="1" smtClean="0"/>
              <a:t>etc</a:t>
            </a:r>
            <a:r>
              <a:rPr lang="en-US" b="1" dirty="0" smtClean="0"/>
              <a:t>/</a:t>
            </a:r>
            <a:r>
              <a:rPr lang="en-US" b="1" dirty="0" err="1" smtClean="0"/>
              <a:t>proxychains.conf</a:t>
            </a:r>
            <a:r>
              <a:rPr lang="en-US" b="1" dirty="0" smtClean="0"/>
              <a:t> </a:t>
            </a:r>
            <a:r>
              <a:rPr lang="en-US" dirty="0" smtClean="0"/>
              <a:t>to point to the </a:t>
            </a:r>
            <a:r>
              <a:rPr lang="en-US" dirty="0" err="1" smtClean="0"/>
              <a:t>Metasploit</a:t>
            </a:r>
            <a:r>
              <a:rPr lang="en-US" dirty="0" smtClean="0"/>
              <a:t> Socks4a listener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2345531"/>
            <a:ext cx="3568700" cy="977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5314950"/>
            <a:ext cx="3276600" cy="381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51561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Nmap</a:t>
            </a:r>
            <a:r>
              <a:rPr lang="en-US" dirty="0" smtClean="0"/>
              <a:t> Through </a:t>
            </a:r>
            <a:r>
              <a:rPr lang="en-US" dirty="0" err="1" smtClean="0"/>
              <a:t>Proxychains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 any tool through the pivot</a:t>
            </a:r>
          </a:p>
          <a:p>
            <a:r>
              <a:rPr lang="en-US" dirty="0" smtClean="0"/>
              <a:t>Preface each command with </a:t>
            </a:r>
            <a:r>
              <a:rPr lang="en-US" b="1" dirty="0" err="1" smtClean="0"/>
              <a:t>proxychains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09" y="3308589"/>
            <a:ext cx="7867382" cy="28175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158094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 smtClean="0"/>
              <a:t>Persistence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73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Files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2365"/>
            <a:ext cx="8229600" cy="2321632"/>
          </a:xfrm>
        </p:spPr>
      </p:pic>
    </p:spTree>
    <p:extLst>
      <p:ext uri="{BB962C8B-B14F-4D97-AF65-F5344CB8AC3E}">
        <p14:creationId xmlns:p14="http://schemas.microsoft.com/office/powerpoint/2010/main" val="8065806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Losing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Metasploit</a:t>
            </a:r>
            <a:r>
              <a:rPr lang="en-US" dirty="0" smtClean="0"/>
              <a:t> session resides on RAM</a:t>
            </a:r>
          </a:p>
          <a:p>
            <a:pPr lvl="1"/>
            <a:r>
              <a:rPr lang="en-US" dirty="0" smtClean="0"/>
              <a:t>Within the exploited process</a:t>
            </a:r>
          </a:p>
          <a:p>
            <a:r>
              <a:rPr lang="en-US" dirty="0" smtClean="0"/>
              <a:t>When the user logs out, or closes the browser, the session may be lost</a:t>
            </a:r>
          </a:p>
          <a:p>
            <a:pPr lvl="1"/>
            <a:r>
              <a:rPr lang="en-US" dirty="0" smtClean="0"/>
              <a:t>Even network interrupts may break the session</a:t>
            </a:r>
          </a:p>
          <a:p>
            <a:r>
              <a:rPr lang="en-US" dirty="0" smtClean="0"/>
              <a:t>It's hard to re-exploit the target</a:t>
            </a:r>
          </a:p>
          <a:p>
            <a:pPr lvl="1"/>
            <a:r>
              <a:rPr lang="en-US" dirty="0" smtClean="0"/>
              <a:t>Especially if the attack uses social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3549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way to control the machine after the </a:t>
            </a:r>
            <a:r>
              <a:rPr lang="en-US" dirty="0" err="1" smtClean="0"/>
              <a:t>Metasploit</a:t>
            </a:r>
            <a:r>
              <a:rPr lang="en-US" dirty="0" smtClean="0"/>
              <a:t> session ends</a:t>
            </a:r>
          </a:p>
          <a:p>
            <a:r>
              <a:rPr lang="en-US" dirty="0" smtClean="0"/>
              <a:t>Should survive log-off and even reboot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6610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a User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Then connect directly via SSH, RDP, etc.</a:t>
            </a:r>
          </a:p>
          <a:p>
            <a:r>
              <a:rPr lang="en-US" dirty="0" smtClean="0"/>
              <a:t>In a Windows Command Prompt</a:t>
            </a:r>
          </a:p>
          <a:p>
            <a:pPr lvl="1"/>
            <a:r>
              <a:rPr lang="en-US" b="1" dirty="0" smtClean="0"/>
              <a:t>net user </a:t>
            </a:r>
            <a:r>
              <a:rPr lang="en-US" b="1" dirty="0" err="1" smtClean="0"/>
              <a:t>james</a:t>
            </a:r>
            <a:r>
              <a:rPr lang="en-US" b="1" dirty="0" smtClean="0"/>
              <a:t> password /add</a:t>
            </a:r>
          </a:p>
          <a:p>
            <a:pPr lvl="1"/>
            <a:r>
              <a:rPr lang="en-US" b="1" dirty="0" smtClean="0"/>
              <a:t>net </a:t>
            </a:r>
            <a:r>
              <a:rPr lang="en-US" b="1" dirty="0" err="1" smtClean="0"/>
              <a:t>localgroup</a:t>
            </a:r>
            <a:r>
              <a:rPr lang="en-US" b="1" dirty="0" smtClean="0"/>
              <a:t> Administrators </a:t>
            </a:r>
            <a:r>
              <a:rPr lang="en-US" b="1" dirty="0" err="1" smtClean="0"/>
              <a:t>james</a:t>
            </a:r>
            <a:r>
              <a:rPr lang="en-US" b="1" dirty="0" smtClean="0"/>
              <a:t> /add</a:t>
            </a:r>
          </a:p>
          <a:p>
            <a:r>
              <a:rPr lang="en-US" dirty="0" smtClean="0"/>
              <a:t>Can also be used to create a domain account</a:t>
            </a:r>
          </a:p>
          <a:p>
            <a:pPr lvl="1"/>
            <a:r>
              <a:rPr lang="en-US" dirty="0" smtClean="0"/>
              <a:t>If you have domain administrator credentials</a:t>
            </a:r>
          </a:p>
          <a:p>
            <a:r>
              <a:rPr lang="en-US" dirty="0" smtClean="0"/>
              <a:t>On Linux, use </a:t>
            </a:r>
            <a:r>
              <a:rPr lang="en-US" b="1" dirty="0" err="1" smtClean="0"/>
              <a:t>adduser</a:t>
            </a:r>
            <a:r>
              <a:rPr lang="en-US" dirty="0" smtClean="0"/>
              <a:t> and add the user to the </a:t>
            </a:r>
            <a:r>
              <a:rPr lang="en-US" dirty="0" err="1" smtClean="0"/>
              <a:t>sudoers</a:t>
            </a:r>
            <a:r>
              <a:rPr lang="en-US" dirty="0" smtClean="0"/>
              <a:t>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Metasploit</a:t>
            </a:r>
            <a:r>
              <a:rPr lang="en-US" dirty="0" smtClean="0"/>
              <a:t> Persistence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Automatically connects back to the attacker at every login, reboot, etc.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3270444"/>
            <a:ext cx="7753350" cy="28557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4018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Disk 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Persistence agent is written to disk</a:t>
            </a:r>
          </a:p>
          <a:p>
            <a:pPr lvl="1"/>
            <a:r>
              <a:rPr lang="en-US" dirty="0" err="1" smtClean="0"/>
              <a:t>VBscript</a:t>
            </a:r>
            <a:r>
              <a:rPr lang="en-US" dirty="0" smtClean="0"/>
              <a:t> script is uploaded to %TEMP%</a:t>
            </a:r>
          </a:p>
          <a:p>
            <a:pPr lvl="1"/>
            <a:r>
              <a:rPr lang="en-US" dirty="0" smtClean="0"/>
              <a:t>Registry entry is made to automatically run 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3863181"/>
            <a:ext cx="7867650" cy="20940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6231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Linux </a:t>
            </a:r>
            <a:r>
              <a:rPr lang="en-US" dirty="0" err="1" smtClean="0"/>
              <a:t>cron</a:t>
            </a:r>
            <a:r>
              <a:rPr lang="en-US" dirty="0" smtClean="0"/>
              <a:t> Job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this line to </a:t>
            </a:r>
            <a:r>
              <a:rPr lang="en-US" b="1" dirty="0" smtClean="0"/>
              <a:t>/</a:t>
            </a:r>
            <a:r>
              <a:rPr lang="en-US" b="1" dirty="0" err="1" smtClean="0"/>
              <a:t>etc</a:t>
            </a:r>
            <a:r>
              <a:rPr lang="en-US" b="1" dirty="0" smtClean="0"/>
              <a:t>/</a:t>
            </a:r>
            <a:r>
              <a:rPr lang="en-US" b="1" dirty="0" err="1" smtClean="0"/>
              <a:t>crontab</a:t>
            </a:r>
            <a:endParaRPr lang="en-US" b="1" dirty="0" smtClean="0"/>
          </a:p>
          <a:p>
            <a:pPr lvl="1"/>
            <a:r>
              <a:rPr lang="en-US" dirty="0" smtClean="0"/>
              <a:t>It will connect back every 10 minutes</a:t>
            </a:r>
          </a:p>
          <a:p>
            <a:pPr marL="0" indent="0">
              <a:buNone/>
            </a:pP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Then restart the </a:t>
            </a:r>
            <a:r>
              <a:rPr lang="en-US" dirty="0" err="1" smtClean="0"/>
              <a:t>cron</a:t>
            </a:r>
            <a:r>
              <a:rPr lang="en-US" dirty="0" smtClean="0"/>
              <a:t> service</a:t>
            </a:r>
          </a:p>
          <a:p>
            <a:pPr lvl="1"/>
            <a:r>
              <a:rPr lang="en-US" b="1" dirty="0" smtClean="0"/>
              <a:t>service </a:t>
            </a:r>
            <a:r>
              <a:rPr lang="en-US" b="1" dirty="0" err="1" smtClean="0"/>
              <a:t>cron</a:t>
            </a:r>
            <a:r>
              <a:rPr lang="en-US" b="1" dirty="0" smtClean="0"/>
              <a:t> restart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3069431"/>
            <a:ext cx="7696200" cy="482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095750" y="7124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37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588"/>
            <a:ext cx="8229600" cy="1143000"/>
          </a:xfrm>
        </p:spPr>
        <p:txBody>
          <a:bodyPr/>
          <a:lstStyle/>
          <a:p>
            <a:r>
              <a:rPr lang="en-US" dirty="0" smtClean="0"/>
              <a:t>A Better </a:t>
            </a:r>
            <a:r>
              <a:rPr lang="en-US" dirty="0" err="1" smtClean="0"/>
              <a:t>cron</a:t>
            </a:r>
            <a:r>
              <a:rPr lang="en-US" dirty="0" smtClean="0"/>
              <a:t> Script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7791450" cy="2574234"/>
          </a:xfrm>
        </p:spPr>
        <p:txBody>
          <a:bodyPr/>
          <a:lstStyle/>
          <a:p>
            <a:r>
              <a:rPr lang="en-US" dirty="0" smtClean="0"/>
              <a:t>Tests to see if </a:t>
            </a:r>
            <a:r>
              <a:rPr lang="en-US" b="1" dirty="0" err="1" smtClean="0"/>
              <a:t>knockd</a:t>
            </a:r>
            <a:r>
              <a:rPr lang="en-US" dirty="0" smtClean="0"/>
              <a:t> is running</a:t>
            </a:r>
          </a:p>
          <a:p>
            <a:r>
              <a:rPr lang="en-US" dirty="0" smtClean="0"/>
              <a:t>Only runs it again if necessary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0550" y="4610099"/>
            <a:ext cx="7658100" cy="16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#!/bin/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bashp</a:t>
            </a:r>
            <a:endParaRPr lang="en-US" sz="20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ipgrep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knockd</a:t>
            </a:r>
            <a:endParaRPr lang="en-US" sz="20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if [ $? -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eq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 1 ]; then</a:t>
            </a:r>
          </a:p>
          <a:p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nohup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 /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usr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sbin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knockd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 -c /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etc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knockd.conf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 &amp;</a:t>
            </a:r>
          </a:p>
          <a:p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fi</a:t>
            </a:r>
            <a:endParaRPr lang="en-US" sz="2000" b="1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55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Packet Forwarding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844" y="1600201"/>
            <a:ext cx="8766312" cy="1997764"/>
          </a:xfrm>
        </p:spPr>
        <p:txBody>
          <a:bodyPr/>
          <a:lstStyle/>
          <a:p>
            <a:r>
              <a:rPr lang="en-US" dirty="0" smtClean="0"/>
              <a:t>Makes it possible to log traffic to a server without altering it at all</a:t>
            </a:r>
          </a:p>
          <a:p>
            <a:r>
              <a:rPr lang="en-US" dirty="0" smtClean="0"/>
              <a:t>Redirect the DNS record to this cloud server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8844" y="3896140"/>
            <a:ext cx="8766312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echo 1 &gt;/</a:t>
            </a:r>
            <a:r>
              <a:rPr lang="en-US" dirty="0" err="1" smtClean="0"/>
              <a:t>proc</a:t>
            </a:r>
            <a:r>
              <a:rPr lang="en-US" dirty="0" smtClean="0"/>
              <a:t>/sys/net/ipv4/</a:t>
            </a:r>
            <a:r>
              <a:rPr lang="en-US" dirty="0" err="1" smtClean="0"/>
              <a:t>ip_forward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iptables</a:t>
            </a:r>
            <a:r>
              <a:rPr lang="en-US" dirty="0" smtClean="0"/>
              <a:t> </a:t>
            </a:r>
            <a:r>
              <a:rPr lang="en-US" dirty="0"/>
              <a:t>-t </a:t>
            </a:r>
            <a:r>
              <a:rPr lang="en-US" dirty="0" err="1"/>
              <a:t>nat</a:t>
            </a:r>
            <a:r>
              <a:rPr lang="en-US" dirty="0"/>
              <a:t> -A PREROUTING -p </a:t>
            </a:r>
            <a:r>
              <a:rPr lang="en-US" dirty="0" err="1"/>
              <a:t>tcp</a:t>
            </a:r>
            <a:r>
              <a:rPr lang="en-US" dirty="0"/>
              <a:t> --</a:t>
            </a:r>
            <a:r>
              <a:rPr lang="en-US" dirty="0" err="1"/>
              <a:t>dport</a:t>
            </a:r>
            <a:r>
              <a:rPr lang="en-US" dirty="0"/>
              <a:t> 80 -j DNAT --to-destination </a:t>
            </a:r>
            <a:r>
              <a:rPr lang="hr-HR" dirty="0" smtClean="0"/>
              <a:t>1.2.3.4</a:t>
            </a:r>
          </a:p>
          <a:p>
            <a:r>
              <a:rPr lang="en-US" dirty="0" err="1" smtClean="0"/>
              <a:t>iptables</a:t>
            </a:r>
            <a:r>
              <a:rPr lang="en-US" dirty="0" smtClean="0"/>
              <a:t> </a:t>
            </a:r>
            <a:r>
              <a:rPr lang="en-US" dirty="0"/>
              <a:t>-t </a:t>
            </a:r>
            <a:r>
              <a:rPr lang="en-US" dirty="0" err="1"/>
              <a:t>nat</a:t>
            </a:r>
            <a:r>
              <a:rPr lang="en-US" dirty="0"/>
              <a:t> -A PREROUTING -p </a:t>
            </a:r>
            <a:r>
              <a:rPr lang="en-US" dirty="0" err="1"/>
              <a:t>tcp</a:t>
            </a:r>
            <a:r>
              <a:rPr lang="en-US" dirty="0"/>
              <a:t> --</a:t>
            </a:r>
            <a:r>
              <a:rPr lang="en-US" dirty="0" err="1"/>
              <a:t>dport</a:t>
            </a:r>
            <a:r>
              <a:rPr lang="en-US" dirty="0"/>
              <a:t> 20:21 -j DNAT --to-destination </a:t>
            </a:r>
            <a:r>
              <a:rPr lang="hr-HR" dirty="0" smtClean="0"/>
              <a:t>1.2.3.4</a:t>
            </a:r>
          </a:p>
          <a:p>
            <a:r>
              <a:rPr lang="en-US" dirty="0" err="1" smtClean="0"/>
              <a:t>iptables</a:t>
            </a:r>
            <a:r>
              <a:rPr lang="en-US" dirty="0" smtClean="0"/>
              <a:t> </a:t>
            </a:r>
            <a:r>
              <a:rPr lang="en-US" dirty="0"/>
              <a:t>-t </a:t>
            </a:r>
            <a:r>
              <a:rPr lang="en-US" dirty="0" err="1"/>
              <a:t>nat</a:t>
            </a:r>
            <a:r>
              <a:rPr lang="en-US" dirty="0"/>
              <a:t> -A PREROUTING -p </a:t>
            </a:r>
            <a:r>
              <a:rPr lang="en-US" dirty="0" err="1"/>
              <a:t>tcp</a:t>
            </a:r>
            <a:r>
              <a:rPr lang="en-US" dirty="0"/>
              <a:t> --</a:t>
            </a:r>
            <a:r>
              <a:rPr lang="en-US" dirty="0" err="1"/>
              <a:t>dport</a:t>
            </a:r>
            <a:r>
              <a:rPr lang="en-US" dirty="0"/>
              <a:t> 1025:65535 -j DNAT --to-destination </a:t>
            </a:r>
            <a:r>
              <a:rPr lang="hr-HR" dirty="0" smtClean="0"/>
              <a:t>1.2.3.4</a:t>
            </a:r>
          </a:p>
          <a:p>
            <a:endParaRPr lang="hr-HR" dirty="0"/>
          </a:p>
          <a:p>
            <a:r>
              <a:rPr lang="en-US" dirty="0" err="1" smtClean="0"/>
              <a:t>iptables</a:t>
            </a:r>
            <a:r>
              <a:rPr lang="en-US" dirty="0" smtClean="0"/>
              <a:t> </a:t>
            </a:r>
            <a:r>
              <a:rPr lang="en-US" dirty="0"/>
              <a:t>-t </a:t>
            </a:r>
            <a:r>
              <a:rPr lang="en-US" dirty="0" err="1"/>
              <a:t>nat</a:t>
            </a:r>
            <a:r>
              <a:rPr lang="en-US" dirty="0"/>
              <a:t> -A POSTROUTING -p </a:t>
            </a:r>
            <a:r>
              <a:rPr lang="en-US" dirty="0" err="1"/>
              <a:t>tcp</a:t>
            </a:r>
            <a:r>
              <a:rPr lang="en-US" dirty="0"/>
              <a:t> -d </a:t>
            </a:r>
            <a:r>
              <a:rPr lang="hr-HR" dirty="0" smtClean="0"/>
              <a:t>1.2.3.4</a:t>
            </a:r>
            <a:r>
              <a:rPr lang="en-US" dirty="0" smtClean="0"/>
              <a:t> </a:t>
            </a:r>
            <a:r>
              <a:rPr lang="en-US" dirty="0"/>
              <a:t>--</a:t>
            </a:r>
            <a:r>
              <a:rPr lang="en-US" dirty="0" err="1"/>
              <a:t>dport</a:t>
            </a:r>
            <a:r>
              <a:rPr lang="en-US" dirty="0"/>
              <a:t> 80 -j </a:t>
            </a:r>
            <a:r>
              <a:rPr lang="en-US" dirty="0" smtClean="0"/>
              <a:t>MASQUERADE</a:t>
            </a:r>
          </a:p>
          <a:p>
            <a:r>
              <a:rPr lang="en-US" dirty="0" err="1" smtClean="0"/>
              <a:t>iptables</a:t>
            </a:r>
            <a:r>
              <a:rPr lang="en-US" dirty="0" smtClean="0"/>
              <a:t> </a:t>
            </a:r>
            <a:r>
              <a:rPr lang="en-US" dirty="0"/>
              <a:t>-t </a:t>
            </a:r>
            <a:r>
              <a:rPr lang="en-US" dirty="0" err="1"/>
              <a:t>nat</a:t>
            </a:r>
            <a:r>
              <a:rPr lang="en-US" dirty="0"/>
              <a:t> -A POSTROUTING -p </a:t>
            </a:r>
            <a:r>
              <a:rPr lang="en-US" dirty="0" err="1"/>
              <a:t>tcp</a:t>
            </a:r>
            <a:r>
              <a:rPr lang="en-US" dirty="0"/>
              <a:t> -d </a:t>
            </a:r>
            <a:r>
              <a:rPr lang="hr-HR" dirty="0" smtClean="0"/>
              <a:t>1.2.3.4</a:t>
            </a:r>
            <a:r>
              <a:rPr lang="en-US" dirty="0" smtClean="0"/>
              <a:t> </a:t>
            </a:r>
            <a:r>
              <a:rPr lang="en-US" dirty="0"/>
              <a:t>--</a:t>
            </a:r>
            <a:r>
              <a:rPr lang="en-US" dirty="0" err="1"/>
              <a:t>dport</a:t>
            </a:r>
            <a:r>
              <a:rPr lang="en-US" dirty="0"/>
              <a:t> 20:21 -j </a:t>
            </a:r>
            <a:r>
              <a:rPr lang="en-US" dirty="0" smtClean="0"/>
              <a:t>MASQUERADE</a:t>
            </a:r>
          </a:p>
          <a:p>
            <a:r>
              <a:rPr lang="en-US" dirty="0" err="1" smtClean="0"/>
              <a:t>iptables</a:t>
            </a:r>
            <a:r>
              <a:rPr lang="en-US" dirty="0" smtClean="0"/>
              <a:t> </a:t>
            </a:r>
            <a:r>
              <a:rPr lang="en-US" dirty="0"/>
              <a:t>-t </a:t>
            </a:r>
            <a:r>
              <a:rPr lang="en-US" dirty="0" err="1"/>
              <a:t>nat</a:t>
            </a:r>
            <a:r>
              <a:rPr lang="en-US" dirty="0"/>
              <a:t> -A POSTROUTING -p </a:t>
            </a:r>
            <a:r>
              <a:rPr lang="en-US" dirty="0" err="1"/>
              <a:t>tcp</a:t>
            </a:r>
            <a:r>
              <a:rPr lang="en-US" dirty="0"/>
              <a:t> -d </a:t>
            </a:r>
            <a:r>
              <a:rPr lang="hr-HR" dirty="0" smtClean="0"/>
              <a:t>1.2.3.4</a:t>
            </a:r>
            <a:r>
              <a:rPr lang="en-US" dirty="0" smtClean="0"/>
              <a:t> </a:t>
            </a:r>
            <a:r>
              <a:rPr lang="en-US" dirty="0"/>
              <a:t>--</a:t>
            </a:r>
            <a:r>
              <a:rPr lang="en-US" dirty="0" err="1"/>
              <a:t>dport</a:t>
            </a:r>
            <a:r>
              <a:rPr lang="en-US" dirty="0"/>
              <a:t> 1025:65535 -j MASQUERADE</a:t>
            </a:r>
          </a:p>
        </p:txBody>
      </p:sp>
    </p:spTree>
    <p:extLst>
      <p:ext uri="{BB962C8B-B14F-4D97-AF65-F5344CB8AC3E}">
        <p14:creationId xmlns:p14="http://schemas.microsoft.com/office/powerpoint/2010/main" val="102943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Keylogging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Meterpreter</a:t>
            </a:r>
            <a:r>
              <a:rPr lang="en-US" dirty="0" smtClean="0"/>
              <a:t> has </a:t>
            </a:r>
            <a:r>
              <a:rPr lang="en-US" b="1" dirty="0" err="1" smtClean="0"/>
              <a:t>keyscan_start</a:t>
            </a:r>
            <a:r>
              <a:rPr lang="en-US" b="1" dirty="0" smtClean="0"/>
              <a:t> </a:t>
            </a:r>
            <a:r>
              <a:rPr lang="en-US" dirty="0" smtClean="0"/>
              <a:t>and </a:t>
            </a:r>
            <a:r>
              <a:rPr lang="en-US" b="1" dirty="0" err="1" smtClean="0"/>
              <a:t>keyscan_dump</a:t>
            </a:r>
            <a:endParaRPr lang="en-US" dirty="0" smtClean="0"/>
          </a:p>
          <a:p>
            <a:pPr lvl="1"/>
            <a:r>
              <a:rPr lang="en-US" dirty="0" smtClean="0"/>
              <a:t>Only capture keystrokes from the process </a:t>
            </a:r>
            <a:r>
              <a:rPr lang="en-US" dirty="0" err="1" smtClean="0"/>
              <a:t>meterpreter</a:t>
            </a:r>
            <a:r>
              <a:rPr lang="en-US" dirty="0" smtClean="0"/>
              <a:t> is running in</a:t>
            </a:r>
          </a:p>
          <a:p>
            <a:pPr lvl="1"/>
            <a:r>
              <a:rPr lang="en-US" dirty="0" smtClean="0"/>
              <a:t>From </a:t>
            </a:r>
            <a:r>
              <a:rPr lang="en-US" i="1" dirty="0" err="1" smtClean="0"/>
              <a:t>explorer.exe</a:t>
            </a:r>
            <a:r>
              <a:rPr lang="en-US" dirty="0" smtClean="0"/>
              <a:t> it gets one user's keystrokes</a:t>
            </a:r>
          </a:p>
          <a:p>
            <a:pPr lvl="1"/>
            <a:r>
              <a:rPr lang="en-US" dirty="0" smtClean="0"/>
              <a:t>From </a:t>
            </a:r>
            <a:r>
              <a:rPr lang="en-US" i="1" dirty="0" err="1" smtClean="0"/>
              <a:t>winlogon</a:t>
            </a:r>
            <a:r>
              <a:rPr lang="en-US" dirty="0" smtClean="0"/>
              <a:t> it would get login passwords</a:t>
            </a:r>
          </a:p>
          <a:p>
            <a:r>
              <a:rPr lang="en-US" b="1" dirty="0" err="1" smtClean="0"/>
              <a:t>Smartlocker</a:t>
            </a:r>
            <a:r>
              <a:rPr lang="en-US" b="1" dirty="0" smtClean="0"/>
              <a:t> </a:t>
            </a:r>
            <a:r>
              <a:rPr lang="en-US" dirty="0" smtClean="0"/>
              <a:t>will fool the user by waiting a while before locking the user out</a:t>
            </a:r>
          </a:p>
          <a:p>
            <a:pPr lvl="1"/>
            <a:r>
              <a:rPr lang="en-US" dirty="0" smtClean="0"/>
              <a:t>to prompt a login (Link Ch 13g)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142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Migrating to </a:t>
            </a:r>
            <a:r>
              <a:rPr lang="en-US" dirty="0" err="1" smtClean="0"/>
              <a:t>Winlogin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3948" y="5292034"/>
            <a:ext cx="4432851" cy="834129"/>
          </a:xfrm>
        </p:spPr>
        <p:txBody>
          <a:bodyPr/>
          <a:lstStyle/>
          <a:p>
            <a:r>
              <a:rPr lang="en-US" dirty="0" smtClean="0"/>
              <a:t>Link Ch 13e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87" y="1716536"/>
            <a:ext cx="2886075" cy="904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249" y="1716536"/>
            <a:ext cx="4714875" cy="327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87" y="5482121"/>
            <a:ext cx="28670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1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Gathering 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06655"/>
            <a:ext cx="8229600" cy="255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47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2009</TotalTime>
  <Words>1163</Words>
  <Application>Microsoft Macintosh PowerPoint</Application>
  <PresentationFormat>On-screen Show (4:3)</PresentationFormat>
  <Paragraphs>216</Paragraphs>
  <Slides>67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Calibri</vt:lpstr>
      <vt:lpstr>Courier New</vt:lpstr>
      <vt:lpstr>Arial</vt:lpstr>
      <vt:lpstr>Office Theme</vt:lpstr>
      <vt:lpstr>CNIT 124: Advanced Ethical Hacking</vt:lpstr>
      <vt:lpstr>Topics</vt:lpstr>
      <vt:lpstr>Creating Infectious Media</vt:lpstr>
      <vt:lpstr>Local Information Gathering</vt:lpstr>
      <vt:lpstr>Sensitive Information</vt:lpstr>
      <vt:lpstr>Searching for Files</vt:lpstr>
      <vt:lpstr>Keylogging</vt:lpstr>
      <vt:lpstr>Migrating to Winlogin</vt:lpstr>
      <vt:lpstr>Gathering Credentials</vt:lpstr>
      <vt:lpstr>WinSCP Can Store Passwords</vt:lpstr>
      <vt:lpstr>WinSCP</vt:lpstr>
      <vt:lpstr>Stealing WinSCP Passwords</vt:lpstr>
      <vt:lpstr>credential_collector</vt:lpstr>
      <vt:lpstr>credential_collector</vt:lpstr>
      <vt:lpstr>Group Policy Preference Saved Passwords</vt:lpstr>
      <vt:lpstr>McAfee Virus Scan Enterprise Password Hashes</vt:lpstr>
      <vt:lpstr>Outlook</vt:lpstr>
      <vt:lpstr>Skype</vt:lpstr>
      <vt:lpstr>net</vt:lpstr>
      <vt:lpstr>Processes</vt:lpstr>
      <vt:lpstr>Bash History</vt:lpstr>
      <vt:lpstr>Lateral Movement</vt:lpstr>
      <vt:lpstr>Moving from One Host to Another</vt:lpstr>
      <vt:lpstr>PSExec</vt:lpstr>
      <vt:lpstr>exploit/windows/smb/psexec</vt:lpstr>
      <vt:lpstr>PowerPoint Presentation</vt:lpstr>
      <vt:lpstr>Passwords v. Hashes</vt:lpstr>
      <vt:lpstr>Getting the Hashes</vt:lpstr>
      <vt:lpstr>Pass the Hash Attack</vt:lpstr>
      <vt:lpstr>PowerPoint Presentation</vt:lpstr>
      <vt:lpstr>Pass the Hash: Fixed?</vt:lpstr>
      <vt:lpstr>Pass the Hash Still Works</vt:lpstr>
      <vt:lpstr>SSHExec</vt:lpstr>
      <vt:lpstr>PowerPoint Presentation</vt:lpstr>
      <vt:lpstr>PowerPoint Presentation</vt:lpstr>
      <vt:lpstr>Windows Tokens</vt:lpstr>
      <vt:lpstr>Token in Process Hacker</vt:lpstr>
      <vt:lpstr>Token in Process Explorer</vt:lpstr>
      <vt:lpstr>Token Identifies User</vt:lpstr>
      <vt:lpstr>Token Lifetime</vt:lpstr>
      <vt:lpstr>Using Incognito</vt:lpstr>
      <vt:lpstr>PowerPoint Presentation</vt:lpstr>
      <vt:lpstr>Impersonation</vt:lpstr>
      <vt:lpstr>Available Tokens</vt:lpstr>
      <vt:lpstr>SMB Capture</vt:lpstr>
      <vt:lpstr>Metasploit's SMB Capture</vt:lpstr>
      <vt:lpstr>Stolen Hashes</vt:lpstr>
      <vt:lpstr>NTLMv2</vt:lpstr>
      <vt:lpstr>Pivoting</vt:lpstr>
      <vt:lpstr>Pivoting Through an Exploited System</vt:lpstr>
      <vt:lpstr>Metasploit Routing</vt:lpstr>
      <vt:lpstr>Metasploit Port Scanners</vt:lpstr>
      <vt:lpstr>Running an Exploit Through a Pivot</vt:lpstr>
      <vt:lpstr>Socks Proxy</vt:lpstr>
      <vt:lpstr>Tor</vt:lpstr>
      <vt:lpstr>Socks4a in Metasploit</vt:lpstr>
      <vt:lpstr>Proxychains</vt:lpstr>
      <vt:lpstr>Nmap Through Proxychains</vt:lpstr>
      <vt:lpstr>Persistence</vt:lpstr>
      <vt:lpstr>Losing Access</vt:lpstr>
      <vt:lpstr>Persistence</vt:lpstr>
      <vt:lpstr>Adding a User</vt:lpstr>
      <vt:lpstr>Metasploit Persistence</vt:lpstr>
      <vt:lpstr>Disk Usage</vt:lpstr>
      <vt:lpstr>Linux cron Job</vt:lpstr>
      <vt:lpstr>A Better cron Script</vt:lpstr>
      <vt:lpstr>A Simple Packet Forwarding Server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CNIT 127: Exploit Development  Ch 1: Before you begin</dc:title>
  <dc:creator>Sam Bowne</dc:creator>
  <cp:lastModifiedBy>Sam Bowne</cp:lastModifiedBy>
  <cp:revision>192</cp:revision>
  <dcterms:created xsi:type="dcterms:W3CDTF">2014-08-26T22:11:41Z</dcterms:created>
  <dcterms:modified xsi:type="dcterms:W3CDTF">2015-12-02T18:08:31Z</dcterms:modified>
</cp:coreProperties>
</file>