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300" r:id="rId7"/>
    <p:sldId id="301" r:id="rId8"/>
    <p:sldId id="261" r:id="rId9"/>
    <p:sldId id="262" r:id="rId10"/>
    <p:sldId id="285" r:id="rId11"/>
    <p:sldId id="287" r:id="rId12"/>
    <p:sldId id="288" r:id="rId13"/>
    <p:sldId id="286" r:id="rId14"/>
    <p:sldId id="302" r:id="rId15"/>
    <p:sldId id="303" r:id="rId16"/>
    <p:sldId id="304" r:id="rId17"/>
    <p:sldId id="305" r:id="rId18"/>
    <p:sldId id="306" r:id="rId19"/>
    <p:sldId id="290" r:id="rId20"/>
    <p:sldId id="291" r:id="rId21"/>
    <p:sldId id="263" r:id="rId22"/>
    <p:sldId id="264" r:id="rId23"/>
    <p:sldId id="292" r:id="rId24"/>
    <p:sldId id="293" r:id="rId25"/>
    <p:sldId id="307" r:id="rId26"/>
    <p:sldId id="309" r:id="rId27"/>
    <p:sldId id="265" r:id="rId28"/>
    <p:sldId id="266" r:id="rId29"/>
    <p:sldId id="294" r:id="rId30"/>
    <p:sldId id="295" r:id="rId31"/>
    <p:sldId id="296" r:id="rId32"/>
    <p:sldId id="310" r:id="rId33"/>
    <p:sldId id="311" r:id="rId34"/>
    <p:sldId id="267" r:id="rId35"/>
    <p:sldId id="268" r:id="rId36"/>
    <p:sldId id="297" r:id="rId37"/>
    <p:sldId id="269" r:id="rId38"/>
    <p:sldId id="270" r:id="rId39"/>
    <p:sldId id="298" r:id="rId40"/>
    <p:sldId id="299" r:id="rId41"/>
    <p:sldId id="312" r:id="rId42"/>
    <p:sldId id="271" r:id="rId43"/>
    <p:sldId id="272" r:id="rId44"/>
    <p:sldId id="313" r:id="rId45"/>
    <p:sldId id="273" r:id="rId46"/>
    <p:sldId id="274" r:id="rId47"/>
    <p:sldId id="314" r:id="rId48"/>
    <p:sldId id="315" r:id="rId49"/>
    <p:sldId id="275" r:id="rId50"/>
    <p:sldId id="276" r:id="rId51"/>
    <p:sldId id="316" r:id="rId52"/>
    <p:sldId id="317" r:id="rId53"/>
    <p:sldId id="318" r:id="rId54"/>
    <p:sldId id="277" r:id="rId55"/>
    <p:sldId id="278" r:id="rId56"/>
    <p:sldId id="319" r:id="rId57"/>
    <p:sldId id="320" r:id="rId58"/>
    <p:sldId id="321" r:id="rId59"/>
    <p:sldId id="279" r:id="rId60"/>
    <p:sldId id="280" r:id="rId61"/>
    <p:sldId id="322" r:id="rId62"/>
    <p:sldId id="323" r:id="rId63"/>
    <p:sldId id="324" r:id="rId64"/>
    <p:sldId id="325" r:id="rId65"/>
    <p:sldId id="281" r:id="rId66"/>
    <p:sldId id="282" r:id="rId67"/>
    <p:sldId id="326" r:id="rId68"/>
    <p:sldId id="327" r:id="rId69"/>
    <p:sldId id="328" r:id="rId70"/>
    <p:sldId id="329" r:id="rId71"/>
    <p:sldId id="330" r:id="rId72"/>
    <p:sldId id="283" r:id="rId73"/>
    <p:sldId id="284" r:id="rId74"/>
    <p:sldId id="331" r:id="rId75"/>
    <p:sldId id="332" r:id="rId76"/>
    <p:sldId id="333" r:id="rId7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872" autoAdjust="0"/>
  </p:normalViewPr>
  <p:slideViewPr>
    <p:cSldViewPr snapToGrid="0" snapToObjects="1">
      <p:cViewPr varScale="1">
        <p:scale>
          <a:sx n="104" d="100"/>
          <a:sy n="104" d="100"/>
        </p:scale>
        <p:origin x="-104" y="-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80" Type="http://schemas.openxmlformats.org/officeDocument/2006/relationships/viewProps" Target="viewProps.xml"/><Relationship Id="rId81" Type="http://schemas.openxmlformats.org/officeDocument/2006/relationships/theme" Target="theme/theme1.xml"/><Relationship Id="rId82" Type="http://schemas.openxmlformats.org/officeDocument/2006/relationships/tableStyles" Target="tableStyles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printerSettings" Target="printerSettings/printerSettings1.bin"/><Relationship Id="rId79" Type="http://schemas.openxmlformats.org/officeDocument/2006/relationships/presProps" Target="presProp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1013012"/>
          </a:xfrm>
        </p:spPr>
        <p:txBody>
          <a:bodyPr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081ED-CC07-984E-8D5D-20130E5F56D5}" type="datetimeFigureOut">
              <a:rPr lang="en-US" smtClean="0"/>
              <a:t>12/12/13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AC273-3C54-B841-932F-A9C70D17FB5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MoleculeTrac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019" y="224679"/>
            <a:ext cx="5795963" cy="39433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081ED-CC07-984E-8D5D-20130E5F56D5}" type="datetimeFigureOut">
              <a:rPr lang="en-US" smtClean="0"/>
              <a:t>12/12/13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AC273-3C54-B841-932F-A9C70D17FB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081ED-CC07-984E-8D5D-20130E5F56D5}" type="datetimeFigureOut">
              <a:rPr lang="en-US" smtClean="0"/>
              <a:t>12/12/13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AC273-3C54-B841-932F-A9C70D17FB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081ED-CC07-984E-8D5D-20130E5F56D5}" type="datetimeFigureOut">
              <a:rPr lang="en-US" smtClean="0"/>
              <a:t>12/12/13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AC273-3C54-B841-932F-A9C70D17FB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081ED-CC07-984E-8D5D-20130E5F56D5}" type="datetimeFigureOut">
              <a:rPr lang="en-US" smtClean="0"/>
              <a:t>12/12/13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AC273-3C54-B841-932F-A9C70D17FB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081ED-CC07-984E-8D5D-20130E5F56D5}" type="datetimeFigureOut">
              <a:rPr lang="en-US" smtClean="0"/>
              <a:t>12/12/13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AC273-3C54-B841-932F-A9C70D17FB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081ED-CC07-984E-8D5D-20130E5F56D5}" type="datetimeFigureOut">
              <a:rPr lang="en-US" smtClean="0"/>
              <a:t>12/12/13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AC273-3C54-B841-932F-A9C70D17FB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081ED-CC07-984E-8D5D-20130E5F56D5}" type="datetimeFigureOut">
              <a:rPr lang="en-US" smtClean="0"/>
              <a:t>12/12/13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AC273-3C54-B841-932F-A9C70D17FB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081ED-CC07-984E-8D5D-20130E5F56D5}" type="datetimeFigureOut">
              <a:rPr lang="en-US" smtClean="0"/>
              <a:t>12/12/13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AC273-3C54-B841-932F-A9C70D17FB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081ED-CC07-984E-8D5D-20130E5F56D5}" type="datetimeFigureOut">
              <a:rPr lang="en-US" smtClean="0"/>
              <a:t>12/12/13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AC273-3C54-B841-932F-A9C70D17FB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173288" indent="-344488">
              <a:defRPr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081ED-CC07-984E-8D5D-20130E5F56D5}" type="datetimeFigureOut">
              <a:rPr lang="en-US" smtClean="0"/>
              <a:t>12/12/13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AC273-3C54-B841-932F-A9C70D17FB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081ED-CC07-984E-8D5D-20130E5F56D5}" type="datetimeFigureOut">
              <a:rPr lang="en-US" smtClean="0"/>
              <a:t>12/12/13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AC273-3C54-B841-932F-A9C70D17FB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882588"/>
            <a:ext cx="7581901" cy="3953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6BE081ED-CC07-984E-8D5D-20130E5F56D5}" type="datetimeFigureOut">
              <a:rPr lang="en-US" smtClean="0"/>
              <a:t>12/12/13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F10AC273-3C54-B841-932F-A9C70D17FB5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3225" indent="-403225" algn="l" defTabSz="914400" rtl="0" eaLnBrk="1" latinLnBrk="0" hangingPunct="1">
        <a:spcBef>
          <a:spcPts val="2000"/>
        </a:spcBef>
        <a:buFontTx/>
        <a:buBlip>
          <a:blip r:embed="rId15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1pPr>
      <a:lvl2pPr marL="806450" indent="-403225" algn="l" defTabSz="914400" rtl="0" eaLnBrk="1" latinLnBrk="0" hangingPunct="1">
        <a:spcBef>
          <a:spcPts val="600"/>
        </a:spcBef>
        <a:buFontTx/>
        <a:buBlip>
          <a:blip r:embed="rId15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2pPr>
      <a:lvl3pPr marL="11430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3pPr>
      <a:lvl4pPr marL="1492250" indent="-3492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4pPr>
      <a:lvl5pPr marL="18288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5pPr>
      <a:lvl6pPr marL="21732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6pPr>
      <a:lvl7pPr marL="25161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7pPr>
      <a:lvl8pPr marL="2860675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8pPr>
      <a:lvl9pPr marL="3205163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CNIT 123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Review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655686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46244"/>
            <a:ext cx="7581901" cy="1653988"/>
          </a:xfrm>
        </p:spPr>
        <p:txBody>
          <a:bodyPr/>
          <a:lstStyle/>
          <a:p>
            <a:r>
              <a:rPr lang="en-US" sz="3600" dirty="0" smtClean="0"/>
              <a:t>Which protocol is encrypted?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709333"/>
            <a:ext cx="7581901" cy="377580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HTTP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Telnet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FTP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SMTP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None of the above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720177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46244"/>
            <a:ext cx="7581901" cy="1653988"/>
          </a:xfrm>
        </p:spPr>
        <p:txBody>
          <a:bodyPr/>
          <a:lstStyle/>
          <a:p>
            <a:r>
              <a:rPr lang="en-US" sz="3600" dirty="0" smtClean="0"/>
              <a:t>I send a SYN to a server, and get a RST back.  What state is this port in?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709333"/>
            <a:ext cx="7581901" cy="377580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Open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Closed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Filtered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The answer cannot be determined from the information provided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849212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46244"/>
            <a:ext cx="7581901" cy="1653988"/>
          </a:xfrm>
        </p:spPr>
        <p:txBody>
          <a:bodyPr/>
          <a:lstStyle/>
          <a:p>
            <a:r>
              <a:rPr lang="en-US" sz="3600" dirty="0" smtClean="0"/>
              <a:t>I send an ACK to a server, and get no reply.  What state is this port in?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709333"/>
            <a:ext cx="7581901" cy="377580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Open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Closed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Filtered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The answer cannot be determined from the information provided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90557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46244"/>
            <a:ext cx="7581901" cy="1653988"/>
          </a:xfrm>
        </p:spPr>
        <p:txBody>
          <a:bodyPr/>
          <a:lstStyle/>
          <a:p>
            <a:r>
              <a:rPr lang="en-US" sz="3600" dirty="0" smtClean="0"/>
              <a:t>Which TCP header field determines how frequently ACK packets are required?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709333"/>
            <a:ext cx="7581901" cy="377580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Destination port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SEQ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ACK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Data offset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Window</a:t>
            </a:r>
          </a:p>
        </p:txBody>
      </p:sp>
    </p:spTree>
    <p:extLst>
      <p:ext uri="{BB962C8B-B14F-4D97-AF65-F5344CB8AC3E}">
        <p14:creationId xmlns:p14="http://schemas.microsoft.com/office/powerpoint/2010/main" val="15720177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223155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Which protocol is the most secure?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69076"/>
            <a:ext cx="8229600" cy="325708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Telnet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FTP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SSH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HTTP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SMTP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014051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223155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Which protocol uses the GET method?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69076"/>
            <a:ext cx="8229600" cy="325708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Ethernet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IP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TCP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UDP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HTTP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055452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223155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Which protocol uses SYN and ACK?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69076"/>
            <a:ext cx="8229600" cy="325708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Ethernet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IP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TCP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UDP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HTTP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237027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223155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Which protocol uses MAC addresses?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69076"/>
            <a:ext cx="8229600" cy="325708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Ethernet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IP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TCP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UDP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HTTP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976219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223155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How many bits are there in an IPv4 address?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69076"/>
            <a:ext cx="8229600" cy="325708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8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32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48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128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256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191067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46244"/>
            <a:ext cx="7581901" cy="1653988"/>
          </a:xfrm>
        </p:spPr>
        <p:txBody>
          <a:bodyPr/>
          <a:lstStyle/>
          <a:p>
            <a:r>
              <a:rPr lang="en-US" sz="3600" dirty="0" smtClean="0"/>
              <a:t>What port does Telnet use?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709333"/>
            <a:ext cx="7581901" cy="377580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20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21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23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80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443</a:t>
            </a:r>
          </a:p>
        </p:txBody>
      </p:sp>
    </p:spTree>
    <p:extLst>
      <p:ext uri="{BB962C8B-B14F-4D97-AF65-F5344CB8AC3E}">
        <p14:creationId xmlns:p14="http://schemas.microsoft.com/office/powerpoint/2010/main" val="2185934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2279526"/>
          </a:xfrm>
        </p:spPr>
        <p:txBody>
          <a:bodyPr/>
          <a:lstStyle/>
          <a:p>
            <a:r>
              <a:rPr lang="en-US" dirty="0"/>
              <a:t>Chapter 1</a:t>
            </a:r>
            <a:br>
              <a:rPr lang="en-US" dirty="0"/>
            </a:br>
            <a:r>
              <a:rPr lang="en-US" dirty="0"/>
              <a:t>Ethical Hacking </a:t>
            </a:r>
            <a:r>
              <a:rPr lang="en-US" dirty="0" smtClean="0"/>
              <a:t>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3176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46244"/>
            <a:ext cx="7581901" cy="1653988"/>
          </a:xfrm>
        </p:spPr>
        <p:txBody>
          <a:bodyPr/>
          <a:lstStyle/>
          <a:p>
            <a:r>
              <a:rPr lang="en-US" sz="3600" dirty="0" smtClean="0"/>
              <a:t>What makes UDP different from TCP?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709333"/>
            <a:ext cx="7581901" cy="377580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UDP has no handshake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UDP is unreliable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UDP transfers data faster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UDP has a smaller header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5877946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2279526"/>
          </a:xfrm>
        </p:spPr>
        <p:txBody>
          <a:bodyPr/>
          <a:lstStyle/>
          <a:p>
            <a:r>
              <a:rPr lang="en-US" dirty="0"/>
              <a:t>Chapter 3</a:t>
            </a:r>
            <a:br>
              <a:rPr lang="en-US" dirty="0"/>
            </a:br>
            <a:r>
              <a:rPr lang="en-US" dirty="0"/>
              <a:t>Network and Computer Attacks</a:t>
            </a:r>
          </a:p>
        </p:txBody>
      </p:sp>
    </p:spTree>
    <p:extLst>
      <p:ext uri="{BB962C8B-B14F-4D97-AF65-F5344CB8AC3E}">
        <p14:creationId xmlns:p14="http://schemas.microsoft.com/office/powerpoint/2010/main" val="25758378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46244"/>
            <a:ext cx="7581901" cy="1653988"/>
          </a:xfrm>
        </p:spPr>
        <p:txBody>
          <a:bodyPr/>
          <a:lstStyle/>
          <a:p>
            <a:r>
              <a:rPr lang="en-US" sz="3600" dirty="0" smtClean="0"/>
              <a:t>Which threat must be attached to an EXE file?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709333"/>
            <a:ext cx="7581901" cy="377580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Virus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Worm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Trojan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err="1" smtClean="0"/>
              <a:t>Keylogger</a:t>
            </a:r>
            <a:endParaRPr lang="en-US" sz="2800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Rootkit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443843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46244"/>
            <a:ext cx="7581901" cy="1653988"/>
          </a:xfrm>
        </p:spPr>
        <p:txBody>
          <a:bodyPr/>
          <a:lstStyle/>
          <a:p>
            <a:r>
              <a:rPr lang="en-US" sz="3600" dirty="0" smtClean="0"/>
              <a:t>Which threat is caused by lying security professionals?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709333"/>
            <a:ext cx="7581901" cy="377580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Bot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FUD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DoS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DDoS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Buffer overflow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409503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46244"/>
            <a:ext cx="7581901" cy="1653988"/>
          </a:xfrm>
        </p:spPr>
        <p:txBody>
          <a:bodyPr/>
          <a:lstStyle/>
          <a:p>
            <a:r>
              <a:rPr lang="en-US" sz="3600" dirty="0" smtClean="0"/>
              <a:t>Which threat is caused by a careless programmer?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709333"/>
            <a:ext cx="7581901" cy="377580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Bot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Trojan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DoS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DDoS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Buffer overflow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048808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223155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Which attack uses hundreds or thousands of machines at once?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69076"/>
            <a:ext cx="8229600" cy="325708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Buffer overflow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DoS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Spoofing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Spam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DDoS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923592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223155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Which attack defeats physical security?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69076"/>
            <a:ext cx="8229600" cy="325708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Virus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Session hijacking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err="1" smtClean="0"/>
              <a:t>Keylogger</a:t>
            </a:r>
            <a:endParaRPr lang="en-US" sz="2800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Bump key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Worm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045300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2279526"/>
          </a:xfrm>
        </p:spPr>
        <p:txBody>
          <a:bodyPr/>
          <a:lstStyle/>
          <a:p>
            <a:r>
              <a:rPr lang="en-US" dirty="0"/>
              <a:t>Chapter 4</a:t>
            </a:r>
            <a:br>
              <a:rPr lang="en-US" dirty="0"/>
            </a:br>
            <a:r>
              <a:rPr lang="en-US" dirty="0" err="1"/>
              <a:t>Footprinting</a:t>
            </a:r>
            <a:r>
              <a:rPr lang="en-US" dirty="0"/>
              <a:t> and Social Engineering</a:t>
            </a:r>
          </a:p>
        </p:txBody>
      </p:sp>
    </p:spTree>
    <p:extLst>
      <p:ext uri="{BB962C8B-B14F-4D97-AF65-F5344CB8AC3E}">
        <p14:creationId xmlns:p14="http://schemas.microsoft.com/office/powerpoint/2010/main" val="25758378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46244"/>
            <a:ext cx="7581901" cy="1653988"/>
          </a:xfrm>
        </p:spPr>
        <p:txBody>
          <a:bodyPr/>
          <a:lstStyle/>
          <a:p>
            <a:r>
              <a:rPr lang="en-US" sz="3600" dirty="0" smtClean="0"/>
              <a:t>Which item allows you to change HTTP requests as they are sent?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709333"/>
            <a:ext cx="7581901" cy="377580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Proxy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err="1" smtClean="0"/>
              <a:t>Footprinting</a:t>
            </a:r>
            <a:endParaRPr lang="en-US" sz="2800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2800" dirty="0" err="1" smtClean="0"/>
              <a:t>Whois</a:t>
            </a:r>
            <a:endParaRPr lang="en-US" sz="2800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Cookie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Web bug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443843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46244"/>
            <a:ext cx="7581901" cy="1653988"/>
          </a:xfrm>
        </p:spPr>
        <p:txBody>
          <a:bodyPr/>
          <a:lstStyle/>
          <a:p>
            <a:r>
              <a:rPr lang="en-US" sz="3600" dirty="0" smtClean="0"/>
              <a:t>Which item finds the human who owns a domain name?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709333"/>
            <a:ext cx="7581901" cy="377580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HTTP status code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err="1" smtClean="0"/>
              <a:t>Footprinting</a:t>
            </a:r>
            <a:endParaRPr lang="en-US" sz="2800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2800" dirty="0" err="1" smtClean="0"/>
              <a:t>Whois</a:t>
            </a:r>
            <a:endParaRPr lang="en-US" sz="2800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Cookie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Web bug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64051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46244"/>
            <a:ext cx="7581901" cy="1653988"/>
          </a:xfrm>
        </p:spPr>
        <p:txBody>
          <a:bodyPr/>
          <a:lstStyle/>
          <a:p>
            <a:r>
              <a:rPr lang="en-US" sz="3600" dirty="0" smtClean="0"/>
              <a:t>Sally wants to hack into the CCSF medical center and get student records,  to prove how lousy the security is.  What should she do first?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709333"/>
            <a:ext cx="7581901" cy="377580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Use Tor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Create a fake identity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Inform the college administration in writing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Get permission from the college administration in writing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None of the above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366262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46244"/>
            <a:ext cx="7581901" cy="1653988"/>
          </a:xfrm>
        </p:spPr>
        <p:txBody>
          <a:bodyPr/>
          <a:lstStyle/>
          <a:p>
            <a:r>
              <a:rPr lang="en-US" sz="3600" dirty="0" smtClean="0"/>
              <a:t>Which item finds a list of all the computers at a company?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709333"/>
            <a:ext cx="7581901" cy="377580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Extortion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err="1" smtClean="0"/>
              <a:t>Footprinting</a:t>
            </a:r>
            <a:endParaRPr lang="en-US" sz="2800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Zone transfer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Cookie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Web bug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0154571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46244"/>
            <a:ext cx="7581901" cy="1653988"/>
          </a:xfrm>
        </p:spPr>
        <p:txBody>
          <a:bodyPr/>
          <a:lstStyle/>
          <a:p>
            <a:r>
              <a:rPr lang="en-US" sz="3600" dirty="0" smtClean="0"/>
              <a:t>What is the most common way to break into an email account?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709333"/>
            <a:ext cx="7581901" cy="377580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Extortion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err="1" smtClean="0"/>
              <a:t>Footprinting</a:t>
            </a:r>
            <a:endParaRPr lang="en-US" sz="2800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Piggybacking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Shoulder surfing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Phishing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978249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223155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Which tool queries a DNS server?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69076"/>
            <a:ext cx="8229600" cy="325708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Proxy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Nmap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Cain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err="1" smtClean="0"/>
              <a:t>Whois</a:t>
            </a:r>
            <a:endParaRPr lang="en-US" sz="2800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dig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280374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223155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Which item is a passive plaintext file?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69076"/>
            <a:ext cx="8229600" cy="325708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Web bug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Cookie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Zone transfer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HTTP GET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Spam</a:t>
            </a:r>
          </a:p>
        </p:txBody>
      </p:sp>
    </p:spTree>
    <p:extLst>
      <p:ext uri="{BB962C8B-B14F-4D97-AF65-F5344CB8AC3E}">
        <p14:creationId xmlns:p14="http://schemas.microsoft.com/office/powerpoint/2010/main" val="39119240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227952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6000" dirty="0"/>
              <a:t>Chapter 5</a:t>
            </a:r>
            <a:br>
              <a:rPr lang="en-US" sz="6000" dirty="0"/>
            </a:br>
            <a:r>
              <a:rPr lang="en-US" sz="6000" dirty="0"/>
              <a:t>Port </a:t>
            </a:r>
            <a:r>
              <a:rPr lang="en-US" sz="6000" dirty="0" smtClean="0"/>
              <a:t>Scanning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57583786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46244"/>
            <a:ext cx="7581901" cy="1653988"/>
          </a:xfrm>
        </p:spPr>
        <p:txBody>
          <a:bodyPr/>
          <a:lstStyle/>
          <a:p>
            <a:r>
              <a:rPr lang="en-US" sz="3600" dirty="0" smtClean="0"/>
              <a:t>Which type of scan became far less effective after Windows XP SP2?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709333"/>
            <a:ext cx="7581901" cy="377580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PING scan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SYN scan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ACK scan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UDP scan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NULL scan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443843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46244"/>
            <a:ext cx="7581901" cy="1653988"/>
          </a:xfrm>
        </p:spPr>
        <p:txBody>
          <a:bodyPr/>
          <a:lstStyle/>
          <a:p>
            <a:r>
              <a:rPr lang="en-US" sz="3600" dirty="0" smtClean="0"/>
              <a:t>Which type of scan is the most common, and called a "Stealth scan"?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709333"/>
            <a:ext cx="7581901" cy="377580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PING scan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SYN scan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ACK scan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UDP scan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NULL scan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3513943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227952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6000" dirty="0">
                <a:latin typeface="Arial" charset="0"/>
              </a:rPr>
              <a:t>Chapter 6</a:t>
            </a:r>
            <a:br>
              <a:rPr lang="en-US" sz="6000" dirty="0">
                <a:latin typeface="Arial" charset="0"/>
              </a:rPr>
            </a:br>
            <a:r>
              <a:rPr lang="en-US" sz="6000" dirty="0">
                <a:latin typeface="Arial" charset="0"/>
              </a:rPr>
              <a:t>Enumeration</a:t>
            </a:r>
          </a:p>
        </p:txBody>
      </p:sp>
    </p:spTree>
    <p:extLst>
      <p:ext uri="{BB962C8B-B14F-4D97-AF65-F5344CB8AC3E}">
        <p14:creationId xmlns:p14="http://schemas.microsoft.com/office/powerpoint/2010/main" val="257583786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46244"/>
            <a:ext cx="7581901" cy="1653988"/>
          </a:xfrm>
        </p:spPr>
        <p:txBody>
          <a:bodyPr/>
          <a:lstStyle/>
          <a:p>
            <a:r>
              <a:rPr lang="en-US" sz="3600" dirty="0" smtClean="0"/>
              <a:t>Which OS introduced Plug and Play?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709333"/>
            <a:ext cx="7581901" cy="377580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Win 95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Win XP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Vista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Win 7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Win 8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4438438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46244"/>
            <a:ext cx="7581901" cy="1653988"/>
          </a:xfrm>
        </p:spPr>
        <p:txBody>
          <a:bodyPr/>
          <a:lstStyle/>
          <a:p>
            <a:r>
              <a:rPr lang="en-US" sz="3600" dirty="0" smtClean="0"/>
              <a:t>Which OS used the FAT file system?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709333"/>
            <a:ext cx="7581901" cy="377580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Win 95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Win XP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Vista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Win 7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Win 8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83798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46244"/>
            <a:ext cx="7581901" cy="1653988"/>
          </a:xfrm>
        </p:spPr>
        <p:txBody>
          <a:bodyPr/>
          <a:lstStyle/>
          <a:p>
            <a:r>
              <a:rPr lang="en-US" sz="3600" dirty="0" smtClean="0"/>
              <a:t>Sally wants to hack into the CCSF medical center and get student records,  to prove how lousy the security is.  What should she do first?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709333"/>
            <a:ext cx="7581901" cy="377580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Use Tor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Create a fake identity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Inform the college administration in writing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Get permission from the college administration in writing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None of the above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6030688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46244"/>
            <a:ext cx="7581901" cy="1653988"/>
          </a:xfrm>
        </p:spPr>
        <p:txBody>
          <a:bodyPr/>
          <a:lstStyle/>
          <a:p>
            <a:r>
              <a:rPr lang="en-US" sz="3600" dirty="0" smtClean="0"/>
              <a:t>Which OS introduced ASLR?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709333"/>
            <a:ext cx="7581901" cy="377580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Win 95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Win XP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Vista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Win 7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Win 8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1824100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223155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Which OS uses null sessions?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69076"/>
            <a:ext cx="8229600" cy="325708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Old Windows versions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All Windows versions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Unix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Netware</a:t>
            </a:r>
            <a:endParaRPr lang="en-US" sz="2800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2800" dirty="0" err="1" smtClean="0"/>
              <a:t>iOS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42946500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2279526"/>
          </a:xfrm>
        </p:spPr>
        <p:txBody>
          <a:bodyPr/>
          <a:lstStyle/>
          <a:p>
            <a:r>
              <a:rPr lang="en-US" dirty="0"/>
              <a:t>Chapter 7</a:t>
            </a:r>
            <a:br>
              <a:rPr lang="en-US" dirty="0"/>
            </a:br>
            <a:r>
              <a:rPr lang="en-US" dirty="0"/>
              <a:t>Programming for Security Professionals</a:t>
            </a:r>
          </a:p>
        </p:txBody>
      </p:sp>
    </p:spTree>
    <p:extLst>
      <p:ext uri="{BB962C8B-B14F-4D97-AF65-F5344CB8AC3E}">
        <p14:creationId xmlns:p14="http://schemas.microsoft.com/office/powerpoint/2010/main" val="257583786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46244"/>
            <a:ext cx="7581901" cy="1653988"/>
          </a:xfrm>
        </p:spPr>
        <p:txBody>
          <a:bodyPr/>
          <a:lstStyle/>
          <a:p>
            <a:r>
              <a:rPr lang="en-US" sz="3600" dirty="0" smtClean="0"/>
              <a:t>Which is an object-oriented language?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709333"/>
            <a:ext cx="7581901" cy="377580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C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Assembly </a:t>
            </a:r>
            <a:r>
              <a:rPr lang="en-US" sz="3200" dirty="0" smtClean="0"/>
              <a:t>language</a:t>
            </a:r>
            <a:endParaRPr lang="en-US" sz="3200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Machine language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C++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Perl</a:t>
            </a:r>
          </a:p>
        </p:txBody>
      </p:sp>
    </p:spTree>
    <p:extLst>
      <p:ext uri="{BB962C8B-B14F-4D97-AF65-F5344CB8AC3E}">
        <p14:creationId xmlns:p14="http://schemas.microsoft.com/office/powerpoint/2010/main" val="54438438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46244"/>
            <a:ext cx="7581901" cy="1653988"/>
          </a:xfrm>
        </p:spPr>
        <p:txBody>
          <a:bodyPr/>
          <a:lstStyle/>
          <a:p>
            <a:r>
              <a:rPr lang="en-US" sz="3600" dirty="0" smtClean="0"/>
              <a:t>Which language is most likely to cause buffer overflow errors?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709333"/>
            <a:ext cx="7581901" cy="377580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C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Perl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Visual Basic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Python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Bash shell scripting</a:t>
            </a:r>
          </a:p>
        </p:txBody>
      </p:sp>
    </p:spTree>
    <p:extLst>
      <p:ext uri="{BB962C8B-B14F-4D97-AF65-F5344CB8AC3E}">
        <p14:creationId xmlns:p14="http://schemas.microsoft.com/office/powerpoint/2010/main" val="261293863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2279526"/>
          </a:xfrm>
        </p:spPr>
        <p:txBody>
          <a:bodyPr/>
          <a:lstStyle/>
          <a:p>
            <a:r>
              <a:rPr lang="en-US" dirty="0"/>
              <a:t>Chapter 8</a:t>
            </a:r>
            <a:br>
              <a:rPr lang="en-US" dirty="0"/>
            </a:br>
            <a:r>
              <a:rPr lang="en-US" dirty="0"/>
              <a:t>Desktop and Server OS Vulnerabilities</a:t>
            </a:r>
          </a:p>
        </p:txBody>
      </p:sp>
    </p:spTree>
    <p:extLst>
      <p:ext uri="{BB962C8B-B14F-4D97-AF65-F5344CB8AC3E}">
        <p14:creationId xmlns:p14="http://schemas.microsoft.com/office/powerpoint/2010/main" val="257583786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46244"/>
            <a:ext cx="7581901" cy="1653988"/>
          </a:xfrm>
        </p:spPr>
        <p:txBody>
          <a:bodyPr/>
          <a:lstStyle/>
          <a:p>
            <a:r>
              <a:rPr lang="en-US" sz="3600" dirty="0" smtClean="0"/>
              <a:t>Which item is a Windows file-sharing protocol?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709333"/>
            <a:ext cx="7581901" cy="377580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FAT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NTFS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ADS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RPC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SMB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4438438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46244"/>
            <a:ext cx="7581901" cy="1653988"/>
          </a:xfrm>
        </p:spPr>
        <p:txBody>
          <a:bodyPr/>
          <a:lstStyle/>
          <a:p>
            <a:r>
              <a:rPr lang="en-US" sz="3600" dirty="0" smtClean="0"/>
              <a:t>Which item has a Lockdown Wizard?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709333"/>
            <a:ext cx="7581901" cy="377580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IIS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LDAP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Null sessions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SQL server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CIFS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7850400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46244"/>
            <a:ext cx="7581901" cy="1653988"/>
          </a:xfrm>
        </p:spPr>
        <p:txBody>
          <a:bodyPr/>
          <a:lstStyle/>
          <a:p>
            <a:r>
              <a:rPr lang="en-US" sz="3600" dirty="0" smtClean="0"/>
              <a:t>Which item hides a file inside another file?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709333"/>
            <a:ext cx="7581901" cy="377580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ADS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LDAP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Null sessions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WinFS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NTFS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5125820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227952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800" b="0" dirty="0">
                <a:latin typeface="Arial" charset="0"/>
              </a:rPr>
              <a:t>Chapter 9</a:t>
            </a:r>
            <a:br>
              <a:rPr lang="en-US" sz="4800" b="0" dirty="0">
                <a:latin typeface="Arial" charset="0"/>
              </a:rPr>
            </a:br>
            <a:r>
              <a:rPr lang="en-US" sz="4800" b="0" dirty="0">
                <a:latin typeface="Arial" charset="0"/>
              </a:rPr>
              <a:t>Embedded Operating Systems: The Hidden Threat</a:t>
            </a:r>
          </a:p>
        </p:txBody>
      </p:sp>
    </p:spTree>
    <p:extLst>
      <p:ext uri="{BB962C8B-B14F-4D97-AF65-F5344CB8AC3E}">
        <p14:creationId xmlns:p14="http://schemas.microsoft.com/office/powerpoint/2010/main" val="2575837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46244"/>
            <a:ext cx="7581901" cy="1653988"/>
          </a:xfrm>
        </p:spPr>
        <p:txBody>
          <a:bodyPr/>
          <a:lstStyle/>
          <a:p>
            <a:r>
              <a:rPr lang="en-US" sz="3600" dirty="0" smtClean="0"/>
              <a:t>What law makes it a federal crime to access classified information without authorization?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709333"/>
            <a:ext cx="7581901" cy="377580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CFAA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EPIC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PATRIOT ACT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Stored Wire and Electronic Communication and Transactional Records Act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DMCA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8649417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46244"/>
            <a:ext cx="7581901" cy="1653988"/>
          </a:xfrm>
        </p:spPr>
        <p:txBody>
          <a:bodyPr/>
          <a:lstStyle/>
          <a:p>
            <a:r>
              <a:rPr lang="en-US" sz="3600" dirty="0" smtClean="0"/>
              <a:t>Which item is based on Windows 7?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709333"/>
            <a:ext cx="7581901" cy="377580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RTOS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Windows embedded standard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Windows CE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err="1" smtClean="0"/>
              <a:t>VxWorks</a:t>
            </a:r>
            <a:endParaRPr lang="en-US" sz="2800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QNX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4438438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46244"/>
            <a:ext cx="7581901" cy="1653988"/>
          </a:xfrm>
        </p:spPr>
        <p:txBody>
          <a:bodyPr/>
          <a:lstStyle/>
          <a:p>
            <a:r>
              <a:rPr lang="en-US" sz="3600" dirty="0" smtClean="0"/>
              <a:t>Which item is a Cisco product?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709333"/>
            <a:ext cx="7581901" cy="377580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RTOS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Green hill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RTEMS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err="1" smtClean="0"/>
              <a:t>VxWorks</a:t>
            </a:r>
            <a:endParaRPr lang="en-US" sz="2800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QNX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204011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46244"/>
            <a:ext cx="7581901" cy="1653988"/>
          </a:xfrm>
        </p:spPr>
        <p:txBody>
          <a:bodyPr/>
          <a:lstStyle/>
          <a:p>
            <a:r>
              <a:rPr lang="en-US" sz="3600" dirty="0" smtClean="0"/>
              <a:t>Which item is intended for use in routers?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709333"/>
            <a:ext cx="7581901" cy="377580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 err="1" smtClean="0"/>
              <a:t>dd-wrt</a:t>
            </a:r>
            <a:endParaRPr lang="en-US" sz="2800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2800" dirty="0" err="1" smtClean="0"/>
              <a:t>RTLinux</a:t>
            </a:r>
            <a:endParaRPr lang="en-US" sz="2800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Monolithic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Microkernel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RTEMS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9361303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46244"/>
            <a:ext cx="7581901" cy="1653988"/>
          </a:xfrm>
        </p:spPr>
        <p:txBody>
          <a:bodyPr/>
          <a:lstStyle/>
          <a:p>
            <a:r>
              <a:rPr lang="en-US" sz="3600" dirty="0" smtClean="0"/>
              <a:t>Which item is a cryptographic chip?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709333"/>
            <a:ext cx="7581901" cy="377580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Rootkit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TPM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err="1" smtClean="0"/>
              <a:t>LoJack</a:t>
            </a:r>
            <a:endParaRPr lang="en-US" sz="2800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2800" dirty="0" err="1" smtClean="0"/>
              <a:t>Stuxnet</a:t>
            </a:r>
            <a:endParaRPr lang="en-US" sz="2800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AURORA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9469317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2279526"/>
          </a:xfrm>
        </p:spPr>
        <p:txBody>
          <a:bodyPr/>
          <a:lstStyle/>
          <a:p>
            <a:r>
              <a:rPr lang="en-US" dirty="0"/>
              <a:t>Chapter 1</a:t>
            </a:r>
            <a:br>
              <a:rPr lang="en-US" dirty="0"/>
            </a:br>
            <a:r>
              <a:rPr lang="en-US" dirty="0"/>
              <a:t>Ethical Hacking </a:t>
            </a:r>
            <a:r>
              <a:rPr lang="en-US" dirty="0" smtClean="0"/>
              <a:t>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83786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46244"/>
            <a:ext cx="7581901" cy="1653988"/>
          </a:xfrm>
        </p:spPr>
        <p:txBody>
          <a:bodyPr/>
          <a:lstStyle/>
          <a:p>
            <a:r>
              <a:rPr lang="en-US" sz="3600" dirty="0" smtClean="0"/>
              <a:t>What is the most popular Web server?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709333"/>
            <a:ext cx="7581901" cy="377580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Apache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err="1" smtClean="0"/>
              <a:t>Nginx</a:t>
            </a:r>
            <a:endParaRPr lang="en-US" sz="2800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IIS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Firefox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Chrome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4438438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46244"/>
            <a:ext cx="7581901" cy="1653988"/>
          </a:xfrm>
        </p:spPr>
        <p:txBody>
          <a:bodyPr/>
          <a:lstStyle/>
          <a:p>
            <a:r>
              <a:rPr lang="en-US" sz="3600" dirty="0" smtClean="0"/>
              <a:t>What security flaw has caused the most stolen data?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709333"/>
            <a:ext cx="7581901" cy="377580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XSS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Injection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CSRF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Unsecured storage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Unsecured transmission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9978530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46244"/>
            <a:ext cx="7581901" cy="1653988"/>
          </a:xfrm>
        </p:spPr>
        <p:txBody>
          <a:bodyPr/>
          <a:lstStyle/>
          <a:p>
            <a:r>
              <a:rPr lang="en-US" sz="3600" dirty="0" smtClean="0"/>
              <a:t>What security flaw allows one user to impersonate another?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709333"/>
            <a:ext cx="7581901" cy="377580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XSS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Injection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CSRF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Unsecured storage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Unsecured transmission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4220865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46244"/>
            <a:ext cx="7581901" cy="1653988"/>
          </a:xfrm>
        </p:spPr>
        <p:txBody>
          <a:bodyPr/>
          <a:lstStyle/>
          <a:p>
            <a:r>
              <a:rPr lang="en-US" sz="3600" dirty="0" smtClean="0"/>
              <a:t>What is the best way to prevent SQL injections?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709333"/>
            <a:ext cx="7581901" cy="377580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WAF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Input validation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Output validation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Parameterized queries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OS updates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2119353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2279526"/>
          </a:xfrm>
        </p:spPr>
        <p:txBody>
          <a:bodyPr/>
          <a:lstStyle/>
          <a:p>
            <a:r>
              <a:rPr lang="en-US" dirty="0"/>
              <a:t>Chapter 11</a:t>
            </a:r>
            <a:br>
              <a:rPr lang="en-US" dirty="0"/>
            </a:br>
            <a:r>
              <a:rPr lang="en-US" dirty="0"/>
              <a:t>Hacking Wireless Network</a:t>
            </a:r>
          </a:p>
        </p:txBody>
      </p:sp>
    </p:spTree>
    <p:extLst>
      <p:ext uri="{BB962C8B-B14F-4D97-AF65-F5344CB8AC3E}">
        <p14:creationId xmlns:p14="http://schemas.microsoft.com/office/powerpoint/2010/main" val="2575837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6557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Which of these acts is illegal?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77324"/>
            <a:ext cx="8229600" cy="394884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Cracking WEP to use your neighbor's router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Using Nmap to scan google.com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Bypassing a logon password as part of a computer repair job for a customer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Searching for passwords on Google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Reading secret documents on </a:t>
            </a:r>
            <a:r>
              <a:rPr lang="en-US" sz="2800" dirty="0" err="1" smtClean="0"/>
              <a:t>Wikileaks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1145691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46244"/>
            <a:ext cx="7581901" cy="1653988"/>
          </a:xfrm>
        </p:spPr>
        <p:txBody>
          <a:bodyPr/>
          <a:lstStyle/>
          <a:p>
            <a:r>
              <a:rPr lang="en-US" sz="3600" dirty="0" smtClean="0"/>
              <a:t>Which method is the best way to secure a wireless network?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709333"/>
            <a:ext cx="7581901" cy="377580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Disabling SSID broadcasts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MAC address filtering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WEP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WPA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WPS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4438438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46244"/>
            <a:ext cx="7581901" cy="1653988"/>
          </a:xfrm>
        </p:spPr>
        <p:txBody>
          <a:bodyPr/>
          <a:lstStyle/>
          <a:p>
            <a:r>
              <a:rPr lang="en-US" sz="3600" dirty="0" smtClean="0"/>
              <a:t>Which standard goes up to 54 Mbps at 5 </a:t>
            </a:r>
            <a:r>
              <a:rPr lang="en-US" sz="3600" dirty="0" err="1" smtClean="0"/>
              <a:t>Ghz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709333"/>
            <a:ext cx="7581901" cy="377580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802.11a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802.11b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802.11g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802.11n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802.11ac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5404200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46244"/>
            <a:ext cx="7581901" cy="1653988"/>
          </a:xfrm>
        </p:spPr>
        <p:txBody>
          <a:bodyPr/>
          <a:lstStyle/>
          <a:p>
            <a:r>
              <a:rPr lang="en-US" sz="3600" dirty="0" smtClean="0"/>
              <a:t>Which standard includes Bluetooth?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709333"/>
            <a:ext cx="7581901" cy="377580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802.3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802.11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802.15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802.16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802.1x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9053663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46244"/>
            <a:ext cx="7581901" cy="1653988"/>
          </a:xfrm>
        </p:spPr>
        <p:txBody>
          <a:bodyPr/>
          <a:lstStyle/>
          <a:p>
            <a:r>
              <a:rPr lang="en-US" sz="3600" dirty="0" smtClean="0"/>
              <a:t>Which standard is used in WPA-Enterprise but not WPA-PSK?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709333"/>
            <a:ext cx="7581901" cy="377580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802.3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802.11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802.15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802.16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802.1x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654696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46244"/>
            <a:ext cx="7581901" cy="1653988"/>
          </a:xfrm>
        </p:spPr>
        <p:txBody>
          <a:bodyPr/>
          <a:lstStyle/>
          <a:p>
            <a:r>
              <a:rPr lang="en-US" sz="3600" dirty="0" smtClean="0"/>
              <a:t>Which item identifies a server?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709333"/>
            <a:ext cx="7581901" cy="377580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PAP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CHAP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LEAP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X.509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AES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2063654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2279526"/>
          </a:xfrm>
        </p:spPr>
        <p:txBody>
          <a:bodyPr/>
          <a:lstStyle/>
          <a:p>
            <a:r>
              <a:rPr lang="en-US" dirty="0"/>
              <a:t>Chapter 12</a:t>
            </a:r>
            <a:br>
              <a:rPr lang="en-US" dirty="0"/>
            </a:br>
            <a:r>
              <a:rPr lang="en-US" dirty="0"/>
              <a:t>Cryptography</a:t>
            </a:r>
          </a:p>
        </p:txBody>
      </p:sp>
    </p:spTree>
    <p:extLst>
      <p:ext uri="{BB962C8B-B14F-4D97-AF65-F5344CB8AC3E}">
        <p14:creationId xmlns:p14="http://schemas.microsoft.com/office/powerpoint/2010/main" val="257583786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46244"/>
            <a:ext cx="7581901" cy="1653988"/>
          </a:xfrm>
        </p:spPr>
        <p:txBody>
          <a:bodyPr/>
          <a:lstStyle/>
          <a:p>
            <a:r>
              <a:rPr lang="en-US" sz="3600" dirty="0" smtClean="0"/>
              <a:t>Which item provides integrity but not confidentiality?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709333"/>
            <a:ext cx="7581901" cy="377580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Symmetric encryption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Asymmetric encryption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Hashing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Obfuscation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Steganography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4438438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46244"/>
            <a:ext cx="7581901" cy="1653988"/>
          </a:xfrm>
        </p:spPr>
        <p:txBody>
          <a:bodyPr/>
          <a:lstStyle/>
          <a:p>
            <a:r>
              <a:rPr lang="en-US" sz="3600" dirty="0" smtClean="0"/>
              <a:t>Which system is used to create and distribute certificates?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709333"/>
            <a:ext cx="7581901" cy="377580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Symmetric encryption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Asymmetric encryption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Hashing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PKI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Steganography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7770577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46244"/>
            <a:ext cx="7581901" cy="1653988"/>
          </a:xfrm>
        </p:spPr>
        <p:txBody>
          <a:bodyPr/>
          <a:lstStyle/>
          <a:p>
            <a:r>
              <a:rPr lang="en-US" sz="3600" dirty="0" smtClean="0"/>
              <a:t>Which encryption algorithm is secure enough for modern use?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709333"/>
            <a:ext cx="7581901" cy="377580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CSS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WEP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DES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Caesar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3DES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6308822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46244"/>
            <a:ext cx="7581901" cy="1653988"/>
          </a:xfrm>
        </p:spPr>
        <p:txBody>
          <a:bodyPr/>
          <a:lstStyle/>
          <a:p>
            <a:r>
              <a:rPr lang="en-US" sz="3600" dirty="0" smtClean="0"/>
              <a:t>Which item is a symmetric encryption standard?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709333"/>
            <a:ext cx="7581901" cy="377580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RSA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El </a:t>
            </a:r>
            <a:r>
              <a:rPr lang="en-US" sz="2800" dirty="0" err="1" smtClean="0"/>
              <a:t>Gamal</a:t>
            </a:r>
            <a:endParaRPr lang="en-US" sz="2800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ECC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MD5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AES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59701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06350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Which act is not illegal?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8971"/>
            <a:ext cx="8229600" cy="469485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Downloading pop music from The Pirate Bay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Connecting to your neighbor's unsecured wireless network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Using a </a:t>
            </a:r>
            <a:r>
              <a:rPr lang="en-US" sz="2800" dirty="0" err="1" smtClean="0"/>
              <a:t>keylogger</a:t>
            </a:r>
            <a:r>
              <a:rPr lang="en-US" sz="2800" dirty="0" smtClean="0"/>
              <a:t> to get your teacher's final exam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Using a </a:t>
            </a:r>
            <a:r>
              <a:rPr lang="en-US" sz="2800" dirty="0" err="1" smtClean="0"/>
              <a:t>booter</a:t>
            </a:r>
            <a:r>
              <a:rPr lang="en-US" sz="2800" dirty="0" smtClean="0"/>
              <a:t> to kick rival players off a video game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Joining Anonymous and taking down Sony with the Low Orbit Ion Cannon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4064560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46244"/>
            <a:ext cx="7581901" cy="1653988"/>
          </a:xfrm>
        </p:spPr>
        <p:txBody>
          <a:bodyPr/>
          <a:lstStyle/>
          <a:p>
            <a:r>
              <a:rPr lang="en-US" sz="3600" dirty="0" smtClean="0"/>
              <a:t>Which item is insecure and has been replaced by SHA?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709333"/>
            <a:ext cx="7581901" cy="377580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PGP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S/MIME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MD5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Blowfish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CRL</a:t>
            </a:r>
          </a:p>
        </p:txBody>
      </p:sp>
    </p:spTree>
    <p:extLst>
      <p:ext uri="{BB962C8B-B14F-4D97-AF65-F5344CB8AC3E}">
        <p14:creationId xmlns:p14="http://schemas.microsoft.com/office/powerpoint/2010/main" val="98681429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46244"/>
            <a:ext cx="7581901" cy="1653988"/>
          </a:xfrm>
        </p:spPr>
        <p:txBody>
          <a:bodyPr/>
          <a:lstStyle/>
          <a:p>
            <a:r>
              <a:rPr lang="en-US" sz="3600" dirty="0" smtClean="0"/>
              <a:t>Which item prevents rainbow table attacks?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709333"/>
            <a:ext cx="7581901" cy="377580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Stretching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Hashing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Salting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Encryption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None of the above</a:t>
            </a:r>
          </a:p>
        </p:txBody>
      </p:sp>
    </p:spTree>
    <p:extLst>
      <p:ext uri="{BB962C8B-B14F-4D97-AF65-F5344CB8AC3E}">
        <p14:creationId xmlns:p14="http://schemas.microsoft.com/office/powerpoint/2010/main" val="254378505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2279526"/>
          </a:xfrm>
        </p:spPr>
        <p:txBody>
          <a:bodyPr/>
          <a:lstStyle/>
          <a:p>
            <a:r>
              <a:rPr lang="en-US" dirty="0"/>
              <a:t>Chapter 13</a:t>
            </a:r>
            <a:br>
              <a:rPr lang="en-US" dirty="0"/>
            </a:br>
            <a:r>
              <a:rPr lang="en-US" dirty="0"/>
              <a:t>Protecting Networks with Security Devices</a:t>
            </a:r>
          </a:p>
        </p:txBody>
      </p:sp>
    </p:spTree>
    <p:extLst>
      <p:ext uri="{BB962C8B-B14F-4D97-AF65-F5344CB8AC3E}">
        <p14:creationId xmlns:p14="http://schemas.microsoft.com/office/powerpoint/2010/main" val="257583786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46244"/>
            <a:ext cx="7581901" cy="1653988"/>
          </a:xfrm>
        </p:spPr>
        <p:txBody>
          <a:bodyPr/>
          <a:lstStyle/>
          <a:p>
            <a:r>
              <a:rPr lang="en-US" sz="3600" dirty="0" smtClean="0"/>
              <a:t>Which device provides </a:t>
            </a:r>
            <a:r>
              <a:rPr lang="en-US" sz="3600" dirty="0" err="1" smtClean="0"/>
              <a:t>stateful</a:t>
            </a:r>
            <a:r>
              <a:rPr lang="en-US" sz="3600" dirty="0" smtClean="0"/>
              <a:t> inspection?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709333"/>
            <a:ext cx="7581901" cy="377580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Router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IDS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IPS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Honeypot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Firewall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44384384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46244"/>
            <a:ext cx="7581901" cy="1653988"/>
          </a:xfrm>
        </p:spPr>
        <p:txBody>
          <a:bodyPr/>
          <a:lstStyle/>
          <a:p>
            <a:r>
              <a:rPr lang="en-US" sz="3600" dirty="0" smtClean="0"/>
              <a:t>Which device can filter packets, but only based on OSI layer 3 and 4 headers?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709333"/>
            <a:ext cx="7581901" cy="377580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Router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IDS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IPS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Honeypot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Firewall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59618867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46244"/>
            <a:ext cx="7581901" cy="1653988"/>
          </a:xfrm>
        </p:spPr>
        <p:txBody>
          <a:bodyPr/>
          <a:lstStyle/>
          <a:p>
            <a:r>
              <a:rPr lang="en-US" sz="3600" dirty="0" smtClean="0"/>
              <a:t>Which item should not be placed in the DMZ?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709333"/>
            <a:ext cx="7581901" cy="377580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Web server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Email server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WLAN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Domain controller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FTP server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6016435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46244"/>
            <a:ext cx="7581901" cy="1653988"/>
          </a:xfrm>
        </p:spPr>
        <p:txBody>
          <a:bodyPr/>
          <a:lstStyle/>
          <a:p>
            <a:r>
              <a:rPr lang="en-US" sz="3600" dirty="0" smtClean="0"/>
              <a:t>Which item should have no IP address?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709333"/>
            <a:ext cx="7581901" cy="377580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Honeypot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IDS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IPS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WAF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Firewall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17932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2279526"/>
          </a:xfrm>
        </p:spPr>
        <p:txBody>
          <a:bodyPr/>
          <a:lstStyle/>
          <a:p>
            <a:r>
              <a:rPr lang="en-US" dirty="0"/>
              <a:t>Chapter 2</a:t>
            </a:r>
            <a:br>
              <a:rPr lang="en-US" dirty="0"/>
            </a:br>
            <a:r>
              <a:rPr lang="en-US" dirty="0"/>
              <a:t>TCP/IP Concepts Review</a:t>
            </a:r>
          </a:p>
        </p:txBody>
      </p:sp>
    </p:spTree>
    <p:extLst>
      <p:ext uri="{BB962C8B-B14F-4D97-AF65-F5344CB8AC3E}">
        <p14:creationId xmlns:p14="http://schemas.microsoft.com/office/powerpoint/2010/main" val="2575837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46244"/>
            <a:ext cx="7581901" cy="1653988"/>
          </a:xfrm>
        </p:spPr>
        <p:txBody>
          <a:bodyPr/>
          <a:lstStyle/>
          <a:p>
            <a:r>
              <a:rPr lang="en-US" sz="3600" dirty="0" smtClean="0"/>
              <a:t>Which TCP/IP layer uses MAC addresses?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709333"/>
            <a:ext cx="7581901" cy="377580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Application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Transport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Internet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Network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None of the above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443843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bit">
  <a:themeElements>
    <a:clrScheme name="Orbit">
      <a:dk1>
        <a:srgbClr val="000000"/>
      </a:dk1>
      <a:lt1>
        <a:srgbClr val="FFFFFF"/>
      </a:lt1>
      <a:dk2>
        <a:srgbClr val="7C9BA5"/>
      </a:dk2>
      <a:lt2>
        <a:srgbClr val="C1D0CA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Orbit">
      <a:maj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Orbit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Orbit.thmx</Template>
  <TotalTime>153</TotalTime>
  <Words>1203</Words>
  <Application>Microsoft Macintosh PowerPoint</Application>
  <PresentationFormat>On-screen Show (4:3)</PresentationFormat>
  <Paragraphs>385</Paragraphs>
  <Slides>76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76</vt:i4>
      </vt:variant>
    </vt:vector>
  </HeadingPairs>
  <TitlesOfParts>
    <vt:vector size="77" baseType="lpstr">
      <vt:lpstr>Orbit</vt:lpstr>
      <vt:lpstr>CNIT 123</vt:lpstr>
      <vt:lpstr>Chapter 1 Ethical Hacking Overview</vt:lpstr>
      <vt:lpstr>Sally wants to hack into the CCSF medical center and get student records,  to prove how lousy the security is.  What should she do first?</vt:lpstr>
      <vt:lpstr>Sally wants to hack into the CCSF medical center and get student records,  to prove how lousy the security is.  What should she do first?</vt:lpstr>
      <vt:lpstr>What law makes it a federal crime to access classified information without authorization?</vt:lpstr>
      <vt:lpstr>Which of these acts is illegal?</vt:lpstr>
      <vt:lpstr>Which act is not illegal?</vt:lpstr>
      <vt:lpstr>Chapter 2 TCP/IP Concepts Review</vt:lpstr>
      <vt:lpstr>Which TCP/IP layer uses MAC addresses?</vt:lpstr>
      <vt:lpstr>Which protocol is encrypted?</vt:lpstr>
      <vt:lpstr>I send a SYN to a server, and get a RST back.  What state is this port in?</vt:lpstr>
      <vt:lpstr>I send an ACK to a server, and get no reply.  What state is this port in?</vt:lpstr>
      <vt:lpstr>Which TCP header field determines how frequently ACK packets are required?</vt:lpstr>
      <vt:lpstr>Which protocol is the most secure?</vt:lpstr>
      <vt:lpstr>Which protocol uses the GET method?</vt:lpstr>
      <vt:lpstr>Which protocol uses SYN and ACK?</vt:lpstr>
      <vt:lpstr>Which protocol uses MAC addresses?</vt:lpstr>
      <vt:lpstr>How many bits are there in an IPv4 address?</vt:lpstr>
      <vt:lpstr>What port does Telnet use?</vt:lpstr>
      <vt:lpstr>What makes UDP different from TCP?</vt:lpstr>
      <vt:lpstr>Chapter 3 Network and Computer Attacks</vt:lpstr>
      <vt:lpstr>Which threat must be attached to an EXE file?</vt:lpstr>
      <vt:lpstr>Which threat is caused by lying security professionals?</vt:lpstr>
      <vt:lpstr>Which threat is caused by a careless programmer?</vt:lpstr>
      <vt:lpstr>Which attack uses hundreds or thousands of machines at once?</vt:lpstr>
      <vt:lpstr>Which attack defeats physical security?</vt:lpstr>
      <vt:lpstr>Chapter 4 Footprinting and Social Engineering</vt:lpstr>
      <vt:lpstr>Which item allows you to change HTTP requests as they are sent?</vt:lpstr>
      <vt:lpstr>Which item finds the human who owns a domain name?</vt:lpstr>
      <vt:lpstr>Which item finds a list of all the computers at a company?</vt:lpstr>
      <vt:lpstr>What is the most common way to break into an email account?</vt:lpstr>
      <vt:lpstr>Which tool queries a DNS server?</vt:lpstr>
      <vt:lpstr>Which item is a passive plaintext file?</vt:lpstr>
      <vt:lpstr>Chapter 5 Port Scanning</vt:lpstr>
      <vt:lpstr>Which type of scan became far less effective after Windows XP SP2?</vt:lpstr>
      <vt:lpstr>Which type of scan is the most common, and called a "Stealth scan"?</vt:lpstr>
      <vt:lpstr>Chapter 6 Enumeration</vt:lpstr>
      <vt:lpstr>Which OS introduced Plug and Play?</vt:lpstr>
      <vt:lpstr>Which OS used the FAT file system?</vt:lpstr>
      <vt:lpstr>Which OS introduced ASLR?</vt:lpstr>
      <vt:lpstr>Which OS uses null sessions?</vt:lpstr>
      <vt:lpstr>Chapter 7 Programming for Security Professionals</vt:lpstr>
      <vt:lpstr>Which is an object-oriented language?</vt:lpstr>
      <vt:lpstr>Which language is most likely to cause buffer overflow errors?</vt:lpstr>
      <vt:lpstr>Chapter 8 Desktop and Server OS Vulnerabilities</vt:lpstr>
      <vt:lpstr>Which item is a Windows file-sharing protocol?</vt:lpstr>
      <vt:lpstr>Which item has a Lockdown Wizard?</vt:lpstr>
      <vt:lpstr>Which item hides a file inside another file?</vt:lpstr>
      <vt:lpstr>Chapter 9 Embedded Operating Systems: The Hidden Threat</vt:lpstr>
      <vt:lpstr>Which item is based on Windows 7?</vt:lpstr>
      <vt:lpstr>Which item is a Cisco product?</vt:lpstr>
      <vt:lpstr>Which item is intended for use in routers?</vt:lpstr>
      <vt:lpstr>Which item is a cryptographic chip?</vt:lpstr>
      <vt:lpstr>Chapter 1 Ethical Hacking Overview</vt:lpstr>
      <vt:lpstr>What is the most popular Web server?</vt:lpstr>
      <vt:lpstr>What security flaw has caused the most stolen data?</vt:lpstr>
      <vt:lpstr>What security flaw allows one user to impersonate another?</vt:lpstr>
      <vt:lpstr>What is the best way to prevent SQL injections?</vt:lpstr>
      <vt:lpstr>Chapter 11 Hacking Wireless Network</vt:lpstr>
      <vt:lpstr>Which method is the best way to secure a wireless network?</vt:lpstr>
      <vt:lpstr>Which standard goes up to 54 Mbps at 5 Ghz?</vt:lpstr>
      <vt:lpstr>Which standard includes Bluetooth?</vt:lpstr>
      <vt:lpstr>Which standard is used in WPA-Enterprise but not WPA-PSK?</vt:lpstr>
      <vt:lpstr>Which item identifies a server?</vt:lpstr>
      <vt:lpstr>Chapter 12 Cryptography</vt:lpstr>
      <vt:lpstr>Which item provides integrity but not confidentiality?</vt:lpstr>
      <vt:lpstr>Which system is used to create and distribute certificates?</vt:lpstr>
      <vt:lpstr>Which encryption algorithm is secure enough for modern use?</vt:lpstr>
      <vt:lpstr>Which item is a symmetric encryption standard?</vt:lpstr>
      <vt:lpstr>Which item is insecure and has been replaced by SHA?</vt:lpstr>
      <vt:lpstr>Which item prevents rainbow table attacks?</vt:lpstr>
      <vt:lpstr>Chapter 13 Protecting Networks with Security Devices</vt:lpstr>
      <vt:lpstr>Which device provides stateful inspection?</vt:lpstr>
      <vt:lpstr>Which device can filter packets, but only based on OSI layer 3 and 4 headers?</vt:lpstr>
      <vt:lpstr>Which item should not be placed in the DMZ?</vt:lpstr>
      <vt:lpstr>Which item should have no IP address?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CNIT 123</dc:title>
  <dc:creator>Sam Bowne</dc:creator>
  <cp:lastModifiedBy>Sam Bowne</cp:lastModifiedBy>
  <cp:revision>75</cp:revision>
  <dcterms:created xsi:type="dcterms:W3CDTF">2013-12-12T17:20:15Z</dcterms:created>
  <dcterms:modified xsi:type="dcterms:W3CDTF">2013-12-13T03:29:02Z</dcterms:modified>
</cp:coreProperties>
</file>