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52"/>
  </p:notesMasterIdLst>
  <p:sldIdLst>
    <p:sldId id="256" r:id="rId3"/>
    <p:sldId id="257" r:id="rId4"/>
    <p:sldId id="263" r:id="rId5"/>
    <p:sldId id="264" r:id="rId6"/>
    <p:sldId id="265" r:id="rId7"/>
    <p:sldId id="267" r:id="rId8"/>
    <p:sldId id="266" r:id="rId9"/>
    <p:sldId id="268" r:id="rId10"/>
    <p:sldId id="270" r:id="rId11"/>
    <p:sldId id="269" r:id="rId12"/>
    <p:sldId id="271" r:id="rId13"/>
    <p:sldId id="27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273" r:id="rId22"/>
    <p:sldId id="279" r:id="rId23"/>
    <p:sldId id="278" r:id="rId24"/>
    <p:sldId id="277" r:id="rId25"/>
    <p:sldId id="280" r:id="rId26"/>
    <p:sldId id="281" r:id="rId27"/>
    <p:sldId id="276" r:id="rId28"/>
    <p:sldId id="282" r:id="rId29"/>
    <p:sldId id="283" r:id="rId30"/>
    <p:sldId id="284" r:id="rId31"/>
    <p:sldId id="291" r:id="rId32"/>
    <p:sldId id="300" r:id="rId33"/>
    <p:sldId id="301" r:id="rId34"/>
    <p:sldId id="285" r:id="rId35"/>
    <p:sldId id="275" r:id="rId36"/>
    <p:sldId id="260" r:id="rId37"/>
    <p:sldId id="258" r:id="rId38"/>
    <p:sldId id="286" r:id="rId39"/>
    <p:sldId id="287" r:id="rId40"/>
    <p:sldId id="288" r:id="rId41"/>
    <p:sldId id="292" r:id="rId42"/>
    <p:sldId id="289" r:id="rId43"/>
    <p:sldId id="290" r:id="rId44"/>
    <p:sldId id="302" r:id="rId45"/>
    <p:sldId id="303" r:id="rId46"/>
    <p:sldId id="304" r:id="rId47"/>
    <p:sldId id="305" r:id="rId48"/>
    <p:sldId id="306" r:id="rId49"/>
    <p:sldId id="307" r:id="rId50"/>
    <p:sldId id="308" r:id="rId5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4" autoAdjust="0"/>
    <p:restoredTop sz="94667" autoAdjust="0"/>
  </p:normalViewPr>
  <p:slideViewPr>
    <p:cSldViewPr snapToGrid="0" snapToObjects="1">
      <p:cViewPr varScale="1">
        <p:scale>
          <a:sx n="71" d="100"/>
          <a:sy n="71" d="100"/>
        </p:scale>
        <p:origin x="-28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175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notesMaster" Target="notesMasters/notesMaster1.xml"/><Relationship Id="rId53" Type="http://schemas.openxmlformats.org/officeDocument/2006/relationships/printerSettings" Target="printerSettings/printerSettings1.bin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B2E0B-6395-0B4C-B909-67DC717F4924}" type="datetimeFigureOut">
              <a:rPr lang="en-US" smtClean="0"/>
              <a:t>2/2/15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BE037-5B62-9E49-8D18-FFC656FFE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351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60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12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344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2/2/15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2/2/15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2/2/15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710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593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62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2/2/15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76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2/2/15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0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2/2/15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800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52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11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A8C08-6D1D-B348-B3FD-76788409AB91}" type="datetimeFigureOut">
              <a:rPr lang="en-US" smtClean="0"/>
              <a:t>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40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97DA8C08-6D1D-B348-B3FD-76788409AB91}" type="datetimeFigureOut">
              <a:rPr lang="en-US" smtClean="0"/>
              <a:t>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Forensics</a:t>
            </a:r>
            <a:br>
              <a:rPr lang="en-US" dirty="0" smtClean="0"/>
            </a:br>
            <a:r>
              <a:rPr lang="en-US" sz="3200" dirty="0" err="1" smtClean="0"/>
              <a:t>Infosec</a:t>
            </a:r>
            <a:r>
              <a:rPr lang="en-US" sz="3200" dirty="0" smtClean="0"/>
              <a:t> Pro Guide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 4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How to Approach a Computer Forensics Investigation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15349" y="5974756"/>
            <a:ext cx="3559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Revised 2-2-15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04414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Testing Your Hypothesis:</a:t>
            </a:r>
            <a:br>
              <a:rPr lang="en-US" dirty="0" smtClean="0"/>
            </a:br>
            <a:r>
              <a:rPr lang="en-US" dirty="0" smtClean="0"/>
              <a:t>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Characterization</a:t>
            </a:r>
            <a:r>
              <a:rPr lang="en-US" dirty="0"/>
              <a:t> of artifacts</a:t>
            </a:r>
          </a:p>
          <a:p>
            <a:pPr marL="914400" lvl="1" indent="-514350"/>
            <a:r>
              <a:rPr lang="en-US" dirty="0"/>
              <a:t>Ex: </a:t>
            </a:r>
            <a:r>
              <a:rPr lang="en-US" dirty="0" err="1"/>
              <a:t>Index.dat</a:t>
            </a:r>
            <a:r>
              <a:rPr lang="en-US" dirty="0"/>
              <a:t> file (IE History) shows forbidden URLs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Hypothesis</a:t>
            </a:r>
            <a:endParaRPr lang="en-US" dirty="0"/>
          </a:p>
          <a:p>
            <a:pPr marL="914400" lvl="1" indent="-514350"/>
            <a:r>
              <a:rPr lang="en-US" dirty="0" smtClean="0"/>
              <a:t>These represent actual Web browsing, not random pop-ups, because they were found in </a:t>
            </a:r>
            <a:r>
              <a:rPr lang="en-US" dirty="0" err="1" smtClean="0"/>
              <a:t>TypedURLs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Predictions</a:t>
            </a:r>
            <a:endParaRPr lang="en-US" dirty="0" smtClean="0"/>
          </a:p>
          <a:p>
            <a:pPr marL="914400" lvl="1" indent="-514350"/>
            <a:r>
              <a:rPr lang="en-US" dirty="0" smtClean="0"/>
              <a:t>If I use a test machine and type a URL into the IE address bar, it goes into </a:t>
            </a:r>
            <a:r>
              <a:rPr lang="en-US" dirty="0" err="1" smtClean="0"/>
              <a:t>TypedURLs</a:t>
            </a:r>
            <a:r>
              <a:rPr lang="en-US" dirty="0" smtClean="0"/>
              <a:t>, but if I just click on a link, it doesn't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Experiments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739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clean virtual machine</a:t>
            </a:r>
          </a:p>
          <a:p>
            <a:r>
              <a:rPr lang="en-US" dirty="0" smtClean="0"/>
              <a:t>Get the same version of software the suspect used</a:t>
            </a:r>
          </a:p>
          <a:p>
            <a:r>
              <a:rPr lang="en-US" dirty="0" smtClean="0"/>
              <a:t>Document your testing</a:t>
            </a:r>
          </a:p>
        </p:txBody>
      </p:sp>
    </p:spTree>
    <p:extLst>
      <p:ext uri="{BB962C8B-B14F-4D97-AF65-F5344CB8AC3E}">
        <p14:creationId xmlns:p14="http://schemas.microsoft.com/office/powerpoint/2010/main" val="72887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Computer Forensic Tool Testing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94894"/>
            <a:ext cx="8229600" cy="2031269"/>
          </a:xfrm>
        </p:spPr>
        <p:txBody>
          <a:bodyPr/>
          <a:lstStyle/>
          <a:p>
            <a:r>
              <a:rPr lang="en-US" dirty="0" smtClean="0"/>
              <a:t>Link Ch 4c</a:t>
            </a:r>
            <a:endParaRPr lang="en-US" dirty="0"/>
          </a:p>
        </p:txBody>
      </p:sp>
      <p:pic>
        <p:nvPicPr>
          <p:cNvPr id="4" name="Picture 3" descr="color-logo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509" y="2073925"/>
            <a:ext cx="4058958" cy="4052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422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iClickers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701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If you type text into Notepad, and have not yet saved it yet, where can that data be found on the hard disk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505044"/>
            <a:ext cx="7581901" cy="333098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Latent data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Active data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Both of the above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None of the </a:t>
            </a:r>
            <a:r>
              <a:rPr lang="en-US" sz="3200" dirty="0" smtClean="0"/>
              <a:t>above </a:t>
            </a:r>
            <a:endParaRPr lang="en-US" sz="3200" dirty="0"/>
          </a:p>
        </p:txBody>
      </p:sp>
      <p:pic>
        <p:nvPicPr>
          <p:cNvPr id="4" name="Picture 3" descr="Screen Shot 2015-02-02 at 2.09.3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945" y="2050029"/>
            <a:ext cx="4533900" cy="196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784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If you save a Notepad </a:t>
            </a:r>
            <a:r>
              <a:rPr lang="en-US" sz="3600" dirty="0" smtClean="0"/>
              <a:t>file on disk, </a:t>
            </a:r>
            <a:r>
              <a:rPr lang="en-US" sz="3600" dirty="0"/>
              <a:t>where can that data be found on </a:t>
            </a:r>
            <a:r>
              <a:rPr lang="en-US" sz="3600" dirty="0" smtClean="0"/>
              <a:t>that </a:t>
            </a:r>
            <a:r>
              <a:rPr lang="en-US" sz="3600" dirty="0"/>
              <a:t>hard disk?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253" y="2505044"/>
            <a:ext cx="7581901" cy="333098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Latent data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Active data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Both of the above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None of the </a:t>
            </a:r>
            <a:r>
              <a:rPr lang="en-US" sz="3200" dirty="0" smtClean="0"/>
              <a:t>above </a:t>
            </a:r>
            <a:endParaRPr lang="en-US" sz="3200" dirty="0"/>
          </a:p>
        </p:txBody>
      </p:sp>
      <p:pic>
        <p:nvPicPr>
          <p:cNvPr id="5" name="Picture 4" descr="Screen Shot 2015-02-02 at 2.11.0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204" y="2167312"/>
            <a:ext cx="4648200" cy="214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73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If you </a:t>
            </a:r>
            <a:r>
              <a:rPr lang="en-US" sz="3600" dirty="0" smtClean="0"/>
              <a:t>move a file into </a:t>
            </a:r>
            <a:r>
              <a:rPr lang="en-US" sz="3600" dirty="0"/>
              <a:t>the Recycle Bin, where can that data be found on the hard </a:t>
            </a:r>
            <a:r>
              <a:rPr lang="en-US" sz="3600" dirty="0" smtClean="0"/>
              <a:t>disk?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505044"/>
            <a:ext cx="7581901" cy="333098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Latent data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Active data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Both of the above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None of the </a:t>
            </a:r>
            <a:r>
              <a:rPr lang="en-US" sz="3200" dirty="0" smtClean="0"/>
              <a:t>above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0073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6"/>
            <a:ext cx="7581901" cy="2273979"/>
          </a:xfrm>
        </p:spPr>
        <p:txBody>
          <a:bodyPr/>
          <a:lstStyle/>
          <a:p>
            <a:r>
              <a:rPr lang="en-US" sz="3600" dirty="0"/>
              <a:t>If you </a:t>
            </a:r>
            <a:r>
              <a:rPr lang="en-US" sz="3600" dirty="0" smtClean="0"/>
              <a:t>move a file into </a:t>
            </a:r>
            <a:r>
              <a:rPr lang="en-US" sz="3600" dirty="0"/>
              <a:t>the Recycle Bin, </a:t>
            </a:r>
            <a:r>
              <a:rPr lang="en-US" sz="3600" dirty="0" smtClean="0"/>
              <a:t>and then empty the Recycle Bin, where </a:t>
            </a:r>
            <a:r>
              <a:rPr lang="en-US" sz="3600" dirty="0"/>
              <a:t>can that data be found on the hard </a:t>
            </a:r>
            <a:r>
              <a:rPr lang="en-US" sz="3600" dirty="0" smtClean="0"/>
              <a:t>disk?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981356"/>
            <a:ext cx="7581901" cy="285466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Latent data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Active data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Both of the above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None of the </a:t>
            </a:r>
            <a:r>
              <a:rPr lang="en-US" sz="3200" dirty="0" smtClean="0"/>
              <a:t>above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19718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If you reformat your hard disk, where can that </a:t>
            </a:r>
            <a:r>
              <a:rPr lang="en-US" sz="3600" dirty="0" smtClean="0"/>
              <a:t>Notepad data </a:t>
            </a:r>
            <a:r>
              <a:rPr lang="en-US" sz="3600" dirty="0"/>
              <a:t>be found on the hard disk?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505044"/>
            <a:ext cx="7581901" cy="333098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Latent data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Active data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Both of the above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None of the </a:t>
            </a:r>
            <a:r>
              <a:rPr lang="en-US" sz="3200" dirty="0" smtClean="0"/>
              <a:t>above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19718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What type of data requires file carving to collect?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505044"/>
            <a:ext cx="7581901" cy="333098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Latent data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Active data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Both of the above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None of the </a:t>
            </a:r>
            <a:r>
              <a:rPr lang="en-US" sz="3200" dirty="0" smtClean="0"/>
              <a:t>above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19718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Investigative process</a:t>
            </a:r>
          </a:p>
          <a:p>
            <a:r>
              <a:rPr lang="en-US" dirty="0" smtClean="0"/>
              <a:t>Testing your hypothesis</a:t>
            </a:r>
          </a:p>
          <a:p>
            <a:r>
              <a:rPr lang="en-US" dirty="0" smtClean="0"/>
              <a:t>Assessing the forensic data landscape</a:t>
            </a:r>
          </a:p>
          <a:p>
            <a:r>
              <a:rPr lang="en-US" dirty="0" smtClean="0"/>
              <a:t>How to determine what you have authority to access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6812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Forensic Data Landscape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Active data</a:t>
            </a:r>
          </a:p>
          <a:p>
            <a:r>
              <a:rPr lang="en-US" dirty="0" smtClean="0"/>
              <a:t>Unallocated space</a:t>
            </a:r>
          </a:p>
          <a:p>
            <a:r>
              <a:rPr lang="en-US" dirty="0" smtClean="0"/>
              <a:t>Slack space</a:t>
            </a:r>
          </a:p>
          <a:p>
            <a:r>
              <a:rPr lang="en-US" dirty="0" smtClean="0"/>
              <a:t>Mobile devices</a:t>
            </a:r>
          </a:p>
          <a:p>
            <a:r>
              <a:rPr lang="en-US" dirty="0" smtClean="0"/>
              <a:t>External storage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600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/>
              <a:t>Active data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</a:t>
            </a:r>
            <a:r>
              <a:rPr lang="en-US" dirty="0" err="1" smtClean="0"/>
              <a:t>nondeleted</a:t>
            </a:r>
            <a:r>
              <a:rPr lang="en-US" dirty="0" smtClean="0"/>
              <a:t> files or data</a:t>
            </a:r>
          </a:p>
          <a:p>
            <a:r>
              <a:rPr lang="en-US" dirty="0" smtClean="0"/>
              <a:t>All files and folders</a:t>
            </a:r>
          </a:p>
          <a:p>
            <a:r>
              <a:rPr lang="en-US" dirty="0" smtClean="0"/>
              <a:t>Logs, registry, email archives</a:t>
            </a:r>
          </a:p>
          <a:p>
            <a:r>
              <a:rPr lang="en-US" dirty="0" smtClean="0"/>
              <a:t>File system objects such as $MFT</a:t>
            </a:r>
          </a:p>
          <a:p>
            <a:pPr lvl="1"/>
            <a:r>
              <a:rPr lang="en-US" dirty="0" smtClean="0"/>
              <a:t>Master File Table, used to store the directory on NTFS volumes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150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Unallocated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Parts of the disk that are not currently allocated to active data</a:t>
            </a:r>
          </a:p>
          <a:p>
            <a:r>
              <a:rPr lang="en-US" dirty="0" smtClean="0"/>
              <a:t>Chunks of old data scattered randomly on the disk</a:t>
            </a:r>
          </a:p>
          <a:p>
            <a:r>
              <a:rPr lang="en-US" dirty="0" smtClean="0"/>
              <a:t>Can be reconstructed into files with </a:t>
            </a:r>
            <a:r>
              <a:rPr lang="en-US" b="1" dirty="0" smtClean="0"/>
              <a:t>carving</a:t>
            </a:r>
          </a:p>
          <a:p>
            <a:pPr lvl="1"/>
            <a:r>
              <a:rPr lang="en-US" dirty="0" smtClean="0"/>
              <a:t>But only if the </a:t>
            </a:r>
            <a:r>
              <a:rPr lang="en-US" b="1" dirty="0" smtClean="0"/>
              <a:t>file signature </a:t>
            </a:r>
            <a:r>
              <a:rPr lang="en-US" dirty="0" smtClean="0"/>
              <a:t>is intact</a:t>
            </a:r>
          </a:p>
          <a:p>
            <a:r>
              <a:rPr lang="en-US" dirty="0" smtClean="0"/>
              <a:t>Can be searched for </a:t>
            </a:r>
            <a:r>
              <a:rPr lang="en-US" b="1" dirty="0" smtClean="0"/>
              <a:t>keywords </a:t>
            </a:r>
          </a:p>
          <a:p>
            <a:pPr lvl="1"/>
            <a:r>
              <a:rPr lang="en-US" dirty="0" smtClean="0"/>
              <a:t>Even if the file cannot be reconstructed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8907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Slack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Portions of a cluster that are not used by the current active file</a:t>
            </a:r>
          </a:p>
          <a:p>
            <a:r>
              <a:rPr lang="en-US" dirty="0" smtClean="0"/>
              <a:t>Left over at the end of many files</a:t>
            </a:r>
          </a:p>
          <a:p>
            <a:r>
              <a:rPr lang="en-US" dirty="0" smtClean="0"/>
              <a:t>Almost always incomplete</a:t>
            </a:r>
          </a:p>
          <a:p>
            <a:r>
              <a:rPr lang="en-US" dirty="0" smtClean="0"/>
              <a:t>Keywords are more effective than file carving for this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465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NTFS Volume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KB clusters</a:t>
            </a:r>
          </a:p>
          <a:p>
            <a:r>
              <a:rPr lang="en-US" dirty="0" smtClean="0"/>
              <a:t>512 Byte Sectors</a:t>
            </a:r>
          </a:p>
          <a:p>
            <a:r>
              <a:rPr lang="en-US" dirty="0" smtClean="0"/>
              <a:t>8 sectors per cluster</a:t>
            </a:r>
          </a:p>
          <a:p>
            <a:r>
              <a:rPr lang="en-US" dirty="0" smtClean="0"/>
              <a:t>The drive controller will only allow a read or write operation to a whole sector</a:t>
            </a:r>
          </a:p>
          <a:p>
            <a:r>
              <a:rPr lang="en-US" dirty="0" smtClean="0"/>
              <a:t>The Master File Table will only assign complete clusters to a filename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9709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11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of Slack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2948"/>
            <a:ext cx="8229600" cy="5003216"/>
          </a:xfrm>
        </p:spPr>
        <p:txBody>
          <a:bodyPr/>
          <a:lstStyle/>
          <a:p>
            <a:r>
              <a:rPr lang="en-US" dirty="0" smtClean="0"/>
              <a:t>Save a 10,000 byte file containing "SPAM"</a:t>
            </a:r>
          </a:p>
          <a:p>
            <a:pPr lvl="1"/>
            <a:r>
              <a:rPr lang="en-US" dirty="0" smtClean="0"/>
              <a:t>Uses 3 clusters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Delete, save many 1,000 byte files containing EGGS – usable slack space data is </a:t>
            </a:r>
            <a:r>
              <a:rPr lang="en-US" b="1" dirty="0" smtClean="0"/>
              <a:t>bold</a:t>
            </a:r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777204" y="2360118"/>
            <a:ext cx="7279184" cy="1498025"/>
            <a:chOff x="777204" y="2360118"/>
            <a:chExt cx="7279184" cy="1498025"/>
          </a:xfrm>
        </p:grpSpPr>
        <p:grpSp>
          <p:nvGrpSpPr>
            <p:cNvPr id="12" name="Group 11"/>
            <p:cNvGrpSpPr/>
            <p:nvPr/>
          </p:nvGrpSpPr>
          <p:grpSpPr>
            <a:xfrm>
              <a:off x="777204" y="2360118"/>
              <a:ext cx="7279184" cy="378944"/>
              <a:chOff x="777204" y="2360118"/>
              <a:chExt cx="7279184" cy="378944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777204" y="2369730"/>
                <a:ext cx="90989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SPAM</a:t>
                </a:r>
                <a:endParaRPr lang="en-US" dirty="0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1687102" y="2369730"/>
                <a:ext cx="90989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SPAM</a:t>
                </a:r>
                <a:endParaRPr lang="en-US" dirty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2597000" y="2365870"/>
                <a:ext cx="90989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SPAM</a:t>
                </a:r>
                <a:endParaRPr lang="en-US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3506898" y="2364924"/>
                <a:ext cx="90989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SPAM</a:t>
                </a:r>
                <a:endParaRPr lang="en-US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4416796" y="2364924"/>
                <a:ext cx="90989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SPAM</a:t>
                </a:r>
                <a:endParaRPr lang="en-US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5326694" y="2364924"/>
                <a:ext cx="90989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SPAM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236592" y="2361064"/>
                <a:ext cx="90989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SPAM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146490" y="2360118"/>
                <a:ext cx="90989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SPAM</a:t>
                </a:r>
                <a:endParaRPr lang="en-US" dirty="0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777204" y="2903295"/>
              <a:ext cx="7279184" cy="378944"/>
              <a:chOff x="777204" y="2360118"/>
              <a:chExt cx="7279184" cy="378944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777204" y="2369730"/>
                <a:ext cx="90989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SPAM</a:t>
                </a:r>
                <a:endParaRPr lang="en-US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687102" y="2369730"/>
                <a:ext cx="90989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SPAM</a:t>
                </a:r>
                <a:endParaRPr lang="en-US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597000" y="2365870"/>
                <a:ext cx="90989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SPAM</a:t>
                </a:r>
                <a:endParaRPr lang="en-US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506898" y="2364924"/>
                <a:ext cx="90989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SPAM</a:t>
                </a:r>
                <a:endParaRPr lang="en-US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416796" y="2364924"/>
                <a:ext cx="90989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SPAM</a:t>
                </a:r>
                <a:endParaRPr lang="en-US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5326694" y="2364924"/>
                <a:ext cx="90989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SPAM</a:t>
                </a:r>
                <a:endParaRPr lang="en-US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236592" y="2361064"/>
                <a:ext cx="90989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SPAM</a:t>
                </a:r>
                <a:endParaRPr lang="en-US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7146490" y="2360118"/>
                <a:ext cx="90989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SPAM</a:t>
                </a:r>
                <a:endParaRPr lang="en-US" dirty="0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777204" y="3441305"/>
              <a:ext cx="7279184" cy="416838"/>
              <a:chOff x="777204" y="2360118"/>
              <a:chExt cx="7279184" cy="378944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777204" y="2369730"/>
                <a:ext cx="90989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SPAM</a:t>
                </a:r>
                <a:endParaRPr lang="en-US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687102" y="2369730"/>
                <a:ext cx="90989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SPAM</a:t>
                </a:r>
                <a:endParaRPr lang="en-US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2597000" y="2365870"/>
                <a:ext cx="90989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SPAM</a:t>
                </a:r>
                <a:endParaRPr lang="en-US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3506898" y="2364924"/>
                <a:ext cx="909898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SPAM+0</a:t>
                </a:r>
                <a:endParaRPr lang="en-US" sz="1600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4416796" y="2364924"/>
                <a:ext cx="90989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5326694" y="2364924"/>
                <a:ext cx="90989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6236592" y="2361064"/>
                <a:ext cx="90989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7146490" y="2360118"/>
                <a:ext cx="90989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</p:grpSp>
      <p:grpSp>
        <p:nvGrpSpPr>
          <p:cNvPr id="41" name="Group 40"/>
          <p:cNvGrpSpPr/>
          <p:nvPr/>
        </p:nvGrpSpPr>
        <p:grpSpPr>
          <a:xfrm>
            <a:off x="777204" y="5125089"/>
            <a:ext cx="7279184" cy="1492735"/>
            <a:chOff x="777204" y="2360118"/>
            <a:chExt cx="7279184" cy="1492735"/>
          </a:xfrm>
        </p:grpSpPr>
        <p:grpSp>
          <p:nvGrpSpPr>
            <p:cNvPr id="42" name="Group 41"/>
            <p:cNvGrpSpPr/>
            <p:nvPr/>
          </p:nvGrpSpPr>
          <p:grpSpPr>
            <a:xfrm>
              <a:off x="777204" y="2360118"/>
              <a:ext cx="7279184" cy="378944"/>
              <a:chOff x="777204" y="2360118"/>
              <a:chExt cx="7279184" cy="378944"/>
            </a:xfrm>
          </p:grpSpPr>
          <p:sp>
            <p:nvSpPr>
              <p:cNvPr id="61" name="TextBox 60"/>
              <p:cNvSpPr txBox="1"/>
              <p:nvPr/>
            </p:nvSpPr>
            <p:spPr>
              <a:xfrm>
                <a:off x="777204" y="2369730"/>
                <a:ext cx="90989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EGGS</a:t>
                </a:r>
                <a:endParaRPr lang="en-US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1687102" y="2369730"/>
                <a:ext cx="90989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EGGS</a:t>
                </a:r>
                <a:endParaRPr lang="en-US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2597000" y="2365870"/>
                <a:ext cx="909898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EGGS+0</a:t>
                </a:r>
                <a:endParaRPr lang="en-US" sz="1600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3506898" y="2364924"/>
                <a:ext cx="90989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/>
                  <a:t>SPAM</a:t>
                </a:r>
                <a:endParaRPr lang="en-US" b="1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4416796" y="2364924"/>
                <a:ext cx="90989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/>
                  <a:t>SPAM</a:t>
                </a:r>
                <a:endParaRPr lang="en-US" b="1" dirty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5326694" y="2364924"/>
                <a:ext cx="90989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/>
                  <a:t>SPAM</a:t>
                </a:r>
                <a:endParaRPr lang="en-US" b="1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6236592" y="2361064"/>
                <a:ext cx="90989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/>
                  <a:t>SPAM</a:t>
                </a:r>
                <a:endParaRPr lang="en-US" b="1" dirty="0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7146490" y="2360118"/>
                <a:ext cx="90989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/>
                  <a:t>SPAM</a:t>
                </a:r>
                <a:endParaRPr lang="en-US" b="1" dirty="0"/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777204" y="2903295"/>
              <a:ext cx="7279184" cy="378944"/>
              <a:chOff x="777204" y="2360118"/>
              <a:chExt cx="7279184" cy="378944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777204" y="2369730"/>
                <a:ext cx="90989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EGGS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1687102" y="2369730"/>
                <a:ext cx="90989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EGGS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597000" y="2365870"/>
                <a:ext cx="909898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EGGS+</a:t>
                </a:r>
                <a:r>
                  <a:rPr lang="en-US" sz="1600" dirty="0" smtClean="0"/>
                  <a:t>0</a:t>
                </a:r>
                <a:endParaRPr lang="en-US" sz="1600" dirty="0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3506898" y="2364924"/>
                <a:ext cx="90989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/>
                  <a:t>SPAM</a:t>
                </a:r>
                <a:endParaRPr lang="en-US" b="1" dirty="0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416796" y="2364924"/>
                <a:ext cx="90989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/>
                  <a:t>SPAM</a:t>
                </a:r>
                <a:endParaRPr lang="en-US" b="1" dirty="0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5326694" y="2364924"/>
                <a:ext cx="90989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/>
                  <a:t>SPAM</a:t>
                </a:r>
                <a:endParaRPr lang="en-US" b="1" dirty="0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6236592" y="2361064"/>
                <a:ext cx="90989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/>
                  <a:t>SPAM</a:t>
                </a:r>
                <a:endParaRPr lang="en-US" b="1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7146490" y="2360118"/>
                <a:ext cx="90989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/>
                  <a:t>SPAM</a:t>
                </a:r>
                <a:endParaRPr lang="en-US" b="1" dirty="0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777204" y="3441302"/>
              <a:ext cx="7279184" cy="411551"/>
              <a:chOff x="777204" y="2360118"/>
              <a:chExt cx="7279184" cy="374138"/>
            </a:xfrm>
          </p:grpSpPr>
          <p:sp>
            <p:nvSpPr>
              <p:cNvPr id="45" name="TextBox 44"/>
              <p:cNvSpPr txBox="1"/>
              <p:nvPr/>
            </p:nvSpPr>
            <p:spPr>
              <a:xfrm>
                <a:off x="777204" y="2369730"/>
                <a:ext cx="909898" cy="33575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EGGS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1687102" y="2369730"/>
                <a:ext cx="909898" cy="33575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EGGS</a:t>
                </a: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2597000" y="2365870"/>
                <a:ext cx="909898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EGGS+</a:t>
                </a:r>
                <a:r>
                  <a:rPr lang="en-US" sz="1600" dirty="0" smtClean="0"/>
                  <a:t>0</a:t>
                </a:r>
                <a:endParaRPr lang="en-US" sz="1600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3506898" y="2364924"/>
                <a:ext cx="909898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/>
                  <a:t>SPAM+0</a:t>
                </a:r>
                <a:endParaRPr lang="en-US" sz="1600" b="1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4416796" y="2364924"/>
                <a:ext cx="90989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5326694" y="2364924"/>
                <a:ext cx="90989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6236592" y="2361064"/>
                <a:ext cx="90989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7146490" y="2360118"/>
                <a:ext cx="90989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762372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Mobile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FTK &amp; </a:t>
            </a:r>
            <a:r>
              <a:rPr lang="en-US" dirty="0" err="1" smtClean="0"/>
              <a:t>EnCase</a:t>
            </a:r>
            <a:r>
              <a:rPr lang="en-US" dirty="0" smtClean="0"/>
              <a:t> can acquire contents</a:t>
            </a:r>
          </a:p>
          <a:p>
            <a:r>
              <a:rPr lang="en-US" dirty="0" smtClean="0"/>
              <a:t>Standard Cell Phones</a:t>
            </a:r>
          </a:p>
          <a:p>
            <a:pPr lvl="1"/>
            <a:r>
              <a:rPr lang="en-US" dirty="0" smtClean="0"/>
              <a:t>Text messages &amp; images &amp; call records</a:t>
            </a:r>
          </a:p>
          <a:p>
            <a:pPr lvl="1"/>
            <a:r>
              <a:rPr lang="en-US" dirty="0" smtClean="0"/>
              <a:t>SIM card reader can gather a forensic image of the SIM card</a:t>
            </a:r>
          </a:p>
          <a:p>
            <a:r>
              <a:rPr lang="en-US" dirty="0" smtClean="0"/>
              <a:t>PDAs and Media Players</a:t>
            </a:r>
          </a:p>
          <a:p>
            <a:pPr lvl="1"/>
            <a:r>
              <a:rPr lang="en-US" dirty="0" smtClean="0"/>
              <a:t>iPods, MP3 players, PDAs</a:t>
            </a:r>
          </a:p>
          <a:p>
            <a:pPr lvl="1"/>
            <a:r>
              <a:rPr lang="en-US" dirty="0" smtClean="0"/>
              <a:t>Flash </a:t>
            </a:r>
            <a:r>
              <a:rPr lang="en-US" dirty="0" smtClean="0"/>
              <a:t>storage with recoverable deleted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5153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Mobile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Smart Phones</a:t>
            </a:r>
          </a:p>
          <a:p>
            <a:pPr lvl="1"/>
            <a:r>
              <a:rPr lang="en-US" dirty="0" smtClean="0"/>
              <a:t>iPhone, Android, Windows Phone, Symbian?</a:t>
            </a:r>
          </a:p>
          <a:p>
            <a:pPr lvl="1"/>
            <a:r>
              <a:rPr lang="en-US" dirty="0" smtClean="0"/>
              <a:t>Have flash storage and recoverable deleted data</a:t>
            </a:r>
          </a:p>
          <a:p>
            <a:pPr lvl="1"/>
            <a:r>
              <a:rPr lang="en-US" dirty="0" smtClean="0"/>
              <a:t>Text messages &amp; images </a:t>
            </a:r>
            <a:r>
              <a:rPr lang="en-US" dirty="0"/>
              <a:t>&amp; call records</a:t>
            </a:r>
            <a:endParaRPr lang="en-US" dirty="0" smtClean="0"/>
          </a:p>
          <a:p>
            <a:pPr lvl="1"/>
            <a:r>
              <a:rPr lang="en-US" dirty="0" smtClean="0"/>
              <a:t>Also emails, documents, Internet activity</a:t>
            </a:r>
          </a:p>
        </p:txBody>
      </p:sp>
    </p:spTree>
    <p:extLst>
      <p:ext uri="{BB962C8B-B14F-4D97-AF65-F5344CB8AC3E}">
        <p14:creationId xmlns:p14="http://schemas.microsoft.com/office/powerpoint/2010/main" val="16359438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Device Specialized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Paraben</a:t>
            </a:r>
            <a:r>
              <a:rPr lang="en-US" dirty="0" smtClean="0"/>
              <a:t> Device Seizure</a:t>
            </a:r>
          </a:p>
          <a:p>
            <a:r>
              <a:rPr lang="en-US" dirty="0" smtClean="0"/>
              <a:t>Oxygen Forensic Suite</a:t>
            </a:r>
          </a:p>
          <a:p>
            <a:r>
              <a:rPr lang="en-US" dirty="0" err="1" smtClean="0"/>
              <a:t>Elcomsoft's</a:t>
            </a:r>
            <a:r>
              <a:rPr lang="en-US" dirty="0" smtClean="0"/>
              <a:t> </a:t>
            </a:r>
            <a:r>
              <a:rPr lang="en-US" dirty="0" err="1" smtClean="0"/>
              <a:t>iOS</a:t>
            </a:r>
            <a:r>
              <a:rPr lang="en-US" dirty="0" smtClean="0"/>
              <a:t> Toolkit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6367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Password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Blackberries will wipe themselves if too many wrong passwords are entered</a:t>
            </a:r>
          </a:p>
          <a:p>
            <a:r>
              <a:rPr lang="en-US" dirty="0" smtClean="0"/>
              <a:t>Some devices have password bypass vulnerabilities</a:t>
            </a:r>
          </a:p>
          <a:p>
            <a:r>
              <a:rPr lang="en-US" dirty="0" smtClean="0"/>
              <a:t>You may be able to get the password from the suspect or a corporate administrator</a:t>
            </a:r>
          </a:p>
        </p:txBody>
      </p:sp>
    </p:spTree>
    <p:extLst>
      <p:ext uri="{BB962C8B-B14F-4D97-AF65-F5344CB8AC3E}">
        <p14:creationId xmlns:p14="http://schemas.microsoft.com/office/powerpoint/2010/main" val="4091611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smtClean="0"/>
              <a:t>Investigative process</a:t>
            </a:r>
            <a:endParaRPr lang="en-US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099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80912"/>
            <a:ext cx="8229600" cy="1535971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Link Ch 4d</a:t>
            </a:r>
          </a:p>
          <a:p>
            <a:r>
              <a:rPr lang="en-US" dirty="0" smtClean="0"/>
              <a:t>Can also get iTunes data from a computer synced to the phone (link Ch 4e)</a:t>
            </a:r>
            <a:endParaRPr lang="en-US" dirty="0"/>
          </a:p>
        </p:txBody>
      </p:sp>
      <p:pic>
        <p:nvPicPr>
          <p:cNvPr id="4" name="Picture 3" descr="Screen Shot 2014-01-28 at 2.17.0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89692"/>
            <a:ext cx="8191500" cy="4000500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20646098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4615"/>
            <a:ext cx="8229600" cy="3781548"/>
          </a:xfrm>
        </p:spPr>
        <p:txBody>
          <a:bodyPr/>
          <a:lstStyle/>
          <a:p>
            <a:r>
              <a:rPr lang="en-US" dirty="0" smtClean="0"/>
              <a:t>iPhone 6 data is encrypted with a key based on the user's PIN</a:t>
            </a:r>
          </a:p>
          <a:p>
            <a:r>
              <a:rPr lang="en-US" dirty="0" smtClean="0"/>
              <a:t>So Apple can't decrypt it, even in response to a court order</a:t>
            </a:r>
          </a:p>
          <a:p>
            <a:pPr lvl="1"/>
            <a:r>
              <a:rPr lang="en-US" dirty="0" smtClean="0"/>
              <a:t>CNIT 128, Link </a:t>
            </a:r>
            <a:r>
              <a:rPr lang="en-US" dirty="0" smtClean="0"/>
              <a:t>Ch 3z10</a:t>
            </a:r>
            <a:endParaRPr lang="en-US" dirty="0"/>
          </a:p>
        </p:txBody>
      </p:sp>
      <p:pic>
        <p:nvPicPr>
          <p:cNvPr id="4" name="Picture 3" descr="Screen Shot 2014-12-29 at 6.49.5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62366"/>
            <a:ext cx="8229600" cy="1579112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5651898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76769"/>
            <a:ext cx="8229600" cy="3449394"/>
          </a:xfrm>
        </p:spPr>
        <p:txBody>
          <a:bodyPr/>
          <a:lstStyle/>
          <a:p>
            <a:r>
              <a:rPr lang="en-US" dirty="0" smtClean="0"/>
              <a:t>BUT Apple still has the keys to </a:t>
            </a:r>
            <a:r>
              <a:rPr lang="en-US" dirty="0" err="1" smtClean="0"/>
              <a:t>iCloud</a:t>
            </a:r>
            <a:endParaRPr lang="en-US" dirty="0" smtClean="0"/>
          </a:p>
          <a:p>
            <a:pPr lvl="1"/>
            <a:r>
              <a:rPr lang="en-US" dirty="0" smtClean="0"/>
              <a:t>CNIT 128, Link </a:t>
            </a:r>
            <a:r>
              <a:rPr lang="en-US" dirty="0" smtClean="0"/>
              <a:t>Ch 3z11</a:t>
            </a:r>
            <a:endParaRPr lang="en-US" dirty="0"/>
          </a:p>
        </p:txBody>
      </p:sp>
      <p:pic>
        <p:nvPicPr>
          <p:cNvPr id="4" name="Picture 3" descr="Screen Shot 2014-12-29 at 6.52.1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62561"/>
            <a:ext cx="8178891" cy="2110154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30674392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iPad</a:t>
            </a:r>
            <a:r>
              <a:rPr lang="en-US" dirty="0" smtClean="0"/>
              <a:t>, Android tablets, Microsoft Surface</a:t>
            </a:r>
          </a:p>
          <a:p>
            <a:r>
              <a:rPr lang="en-US" dirty="0" smtClean="0"/>
              <a:t>Similar information as a smart phone</a:t>
            </a:r>
          </a:p>
          <a:p>
            <a:pPr lvl="1"/>
            <a:r>
              <a:rPr lang="en-US" dirty="0" smtClean="0"/>
              <a:t>But no call records or SMS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5060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External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USB thumb drives</a:t>
            </a:r>
          </a:p>
          <a:p>
            <a:r>
              <a:rPr lang="en-US" dirty="0" smtClean="0"/>
              <a:t>USB hard disks</a:t>
            </a:r>
          </a:p>
          <a:p>
            <a:r>
              <a:rPr lang="en-US" dirty="0" smtClean="0"/>
              <a:t>CDs and DVDs</a:t>
            </a:r>
          </a:p>
          <a:p>
            <a:r>
              <a:rPr lang="en-US" dirty="0" smtClean="0"/>
              <a:t>All appear to be hard drives to OS, so hard disk imaging products work</a:t>
            </a:r>
          </a:p>
        </p:txBody>
      </p:sp>
    </p:spTree>
    <p:extLst>
      <p:ext uri="{BB962C8B-B14F-4D97-AF65-F5344CB8AC3E}">
        <p14:creationId xmlns:p14="http://schemas.microsoft.com/office/powerpoint/2010/main" val="22023105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How to Determine What You Have Authority to Access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988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Law enforcement authority is defined in search warrant</a:t>
            </a:r>
          </a:p>
          <a:p>
            <a:r>
              <a:rPr lang="en-US" dirty="0" smtClean="0"/>
              <a:t>Private investigators get authority from company that hires them</a:t>
            </a:r>
          </a:p>
          <a:p>
            <a:r>
              <a:rPr lang="en-US" dirty="0" smtClean="0"/>
              <a:t>Who Hosts the Data?</a:t>
            </a:r>
          </a:p>
          <a:p>
            <a:pPr lvl="1"/>
            <a:r>
              <a:rPr lang="en-US" dirty="0" smtClean="0"/>
              <a:t>If company owns the server, no problem</a:t>
            </a:r>
          </a:p>
          <a:p>
            <a:pPr lvl="1"/>
            <a:r>
              <a:rPr lang="en-US" dirty="0" smtClean="0"/>
              <a:t>Cloud resources may not grant the company the right to search the data, or may not grant administrator access to the machines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214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Imaging Cloud Servers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72172"/>
            <a:ext cx="8229600" cy="1769075"/>
          </a:xfrm>
        </p:spPr>
        <p:txBody>
          <a:bodyPr>
            <a:normAutofit/>
          </a:bodyPr>
          <a:lstStyle/>
          <a:p>
            <a:r>
              <a:rPr lang="en-US" dirty="0" smtClean="0"/>
              <a:t>FTK and </a:t>
            </a:r>
            <a:r>
              <a:rPr lang="en-US" dirty="0" err="1" smtClean="0"/>
              <a:t>EnCase</a:t>
            </a:r>
            <a:r>
              <a:rPr lang="en-US" dirty="0" smtClean="0"/>
              <a:t> can do it, but there are many complications</a:t>
            </a:r>
          </a:p>
          <a:p>
            <a:pPr lvl="1"/>
            <a:r>
              <a:rPr lang="en-US" dirty="0" smtClean="0"/>
              <a:t>Links Ch 4f, 4g</a:t>
            </a:r>
            <a:endParaRPr lang="en-US" dirty="0"/>
          </a:p>
        </p:txBody>
      </p:sp>
      <p:pic>
        <p:nvPicPr>
          <p:cNvPr id="4" name="Picture 3" descr="Screen Shot 2014-01-28 at 2.24.2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094" y="1679692"/>
            <a:ext cx="5588000" cy="2819400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1302269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Owns the Device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Company-owned is simple: company can authorize a search</a:t>
            </a:r>
          </a:p>
          <a:p>
            <a:r>
              <a:rPr lang="en-US" dirty="0" smtClean="0"/>
              <a:t>BYOD (Bring Your Own Device)</a:t>
            </a:r>
          </a:p>
          <a:p>
            <a:pPr lvl="1"/>
            <a:r>
              <a:rPr lang="en-US" dirty="0" smtClean="0"/>
              <a:t>Personal device used for company business</a:t>
            </a:r>
          </a:p>
          <a:p>
            <a:pPr lvl="1"/>
            <a:r>
              <a:rPr lang="en-US" dirty="0" smtClean="0"/>
              <a:t>Unclear what rights the company has to search the data on it</a:t>
            </a:r>
          </a:p>
          <a:p>
            <a:pPr lvl="1"/>
            <a:r>
              <a:rPr lang="en-US" dirty="0" smtClean="0"/>
              <a:t>Need legal advice</a:t>
            </a:r>
          </a:p>
          <a:p>
            <a:r>
              <a:rPr lang="en-US" dirty="0" smtClean="0"/>
              <a:t>BUT: if the suspect consents to a search, it's 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508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 of 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legal advice: if company has not warned employees that there is no expectation of privacy, evidence may be inadmissible in court</a:t>
            </a:r>
          </a:p>
          <a:p>
            <a:r>
              <a:rPr lang="en-US" dirty="0" smtClean="0"/>
              <a:t>Commonly part of a logon banner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92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Target of investigation is a </a:t>
            </a:r>
            <a:r>
              <a:rPr lang="en-US" b="1" dirty="0" smtClean="0"/>
              <a:t>suspect</a:t>
            </a:r>
            <a:endParaRPr lang="en-US" dirty="0" smtClean="0"/>
          </a:p>
          <a:p>
            <a:r>
              <a:rPr lang="en-US" dirty="0" smtClean="0"/>
              <a:t>Know what you are being asked to find </a:t>
            </a:r>
            <a:r>
              <a:rPr lang="en-US" dirty="0" err="1" smtClean="0"/>
              <a:t>ou</a:t>
            </a:r>
            <a:endParaRPr lang="en-US" dirty="0" smtClean="0"/>
          </a:p>
          <a:p>
            <a:r>
              <a:rPr lang="en-US" dirty="0" smtClean="0"/>
              <a:t>You need authorization to perform an investigation</a:t>
            </a:r>
          </a:p>
          <a:p>
            <a:r>
              <a:rPr lang="en-US" b="1" dirty="0" smtClean="0"/>
              <a:t>Honey pot </a:t>
            </a:r>
            <a:r>
              <a:rPr lang="en-US" dirty="0" smtClean="0"/>
              <a:t>is a system designed to attract attackers, so their activities can be monitored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206345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Logon Banner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08255"/>
            <a:ext cx="8229600" cy="1317908"/>
          </a:xfrm>
        </p:spPr>
        <p:txBody>
          <a:bodyPr>
            <a:noAutofit/>
          </a:bodyPr>
          <a:lstStyle/>
          <a:p>
            <a:r>
              <a:rPr lang="en-US" sz="2800" dirty="0"/>
              <a:t>From "Guide to Computer Forensics </a:t>
            </a:r>
            <a:br>
              <a:rPr lang="en-US" sz="2800" dirty="0"/>
            </a:br>
            <a:r>
              <a:rPr lang="en-US" sz="2800" dirty="0"/>
              <a:t>and Investigations </a:t>
            </a:r>
            <a:r>
              <a:rPr lang="en-US" sz="2800" dirty="0" smtClean="0"/>
              <a:t>, Fourth Edition", by Nelson, Phillips, </a:t>
            </a:r>
            <a:r>
              <a:rPr lang="en-US" sz="2800" dirty="0" err="1" smtClean="0"/>
              <a:t>Steuart</a:t>
            </a:r>
            <a:endParaRPr lang="en-US" sz="28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21"/>
          <a:stretch/>
        </p:blipFill>
        <p:spPr bwMode="auto">
          <a:xfrm>
            <a:off x="1520825" y="1600200"/>
            <a:ext cx="6099175" cy="3208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08290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Privileged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8366"/>
          </a:xfrm>
        </p:spPr>
        <p:txBody>
          <a:bodyPr>
            <a:normAutofit/>
          </a:bodyPr>
          <a:lstStyle/>
          <a:p>
            <a:r>
              <a:rPr lang="en-US" dirty="0" smtClean="0"/>
              <a:t>Attorney-client communications are not admissible in court</a:t>
            </a:r>
          </a:p>
          <a:p>
            <a:pPr lvl="1"/>
            <a:r>
              <a:rPr lang="en-US" dirty="0"/>
              <a:t>"This email communication may contain CONFIDENTIAL INFORMATION WHICH ALSO MAY BE LEGALLY PRIVILEGED and is intended only for the use of the intended recipients identified </a:t>
            </a:r>
            <a:r>
              <a:rPr lang="en-US" dirty="0" smtClean="0"/>
              <a:t>above..."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4553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protected in US unless there is a reasonable expectation of privacy</a:t>
            </a:r>
          </a:p>
          <a:p>
            <a:r>
              <a:rPr lang="en-US" dirty="0" smtClean="0"/>
              <a:t>In Europe, data privacy laws require written consent from the suspect to make a forensic image of any system on which he or she may have stored private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31206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iClickers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244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Which item is usually 4096 bytes in size?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505044"/>
            <a:ext cx="7581901" cy="333098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Sector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Cluster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$MFT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FAT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Slack</a:t>
            </a:r>
          </a:p>
        </p:txBody>
      </p:sp>
    </p:spTree>
    <p:extLst>
      <p:ext uri="{BB962C8B-B14F-4D97-AF65-F5344CB8AC3E}">
        <p14:creationId xmlns:p14="http://schemas.microsoft.com/office/powerpoint/2010/main" val="1225062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Which item records the names of files in Windows 7?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505044"/>
            <a:ext cx="7581901" cy="333098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Sector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Cluster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$MFT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FAT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Slack</a:t>
            </a:r>
          </a:p>
        </p:txBody>
      </p:sp>
    </p:spTree>
    <p:extLst>
      <p:ext uri="{BB962C8B-B14F-4D97-AF65-F5344CB8AC3E}">
        <p14:creationId xmlns:p14="http://schemas.microsoft.com/office/powerpoint/2010/main" val="1935654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6"/>
            <a:ext cx="7581901" cy="2397467"/>
          </a:xfrm>
        </p:spPr>
        <p:txBody>
          <a:bodyPr/>
          <a:lstStyle/>
          <a:p>
            <a:r>
              <a:rPr lang="en-US" sz="3600" dirty="0"/>
              <a:t>A suspect had all these devices, but smashed them all to tiny bits with a hammer.  Which device's data is most likely to be recoverable?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505044"/>
            <a:ext cx="7581901" cy="333098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CD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Hard disk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RAM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iPhone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USB flash memory stick</a:t>
            </a:r>
          </a:p>
        </p:txBody>
      </p:sp>
    </p:spTree>
    <p:extLst>
      <p:ext uri="{BB962C8B-B14F-4D97-AF65-F5344CB8AC3E}">
        <p14:creationId xmlns:p14="http://schemas.microsoft.com/office/powerpoint/2010/main" val="1935654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6"/>
            <a:ext cx="7581901" cy="2397467"/>
          </a:xfrm>
        </p:spPr>
        <p:txBody>
          <a:bodyPr/>
          <a:lstStyle/>
          <a:p>
            <a:r>
              <a:rPr lang="en-US" sz="3600" dirty="0"/>
              <a:t>Which item removes the expectation of privacy?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505044"/>
            <a:ext cx="7581901" cy="333098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BYOD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Honeypot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Child </a:t>
            </a:r>
            <a:r>
              <a:rPr lang="en-US" sz="3200" dirty="0" err="1"/>
              <a:t>pormography</a:t>
            </a:r>
            <a:endParaRPr lang="en-US" sz="3200" dirty="0"/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Logon banner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Attorney-client privilege</a:t>
            </a:r>
          </a:p>
        </p:txBody>
      </p:sp>
    </p:spTree>
    <p:extLst>
      <p:ext uri="{BB962C8B-B14F-4D97-AF65-F5344CB8AC3E}">
        <p14:creationId xmlns:p14="http://schemas.microsoft.com/office/powerpoint/2010/main" val="2771371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6"/>
            <a:ext cx="7581901" cy="2397467"/>
          </a:xfrm>
        </p:spPr>
        <p:txBody>
          <a:bodyPr/>
          <a:lstStyle/>
          <a:p>
            <a:r>
              <a:rPr lang="en-US" sz="3600" dirty="0"/>
              <a:t>Which item is intended to attract attacks?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505044"/>
            <a:ext cx="7581901" cy="333098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BYOD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Honeypot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Child </a:t>
            </a:r>
            <a:r>
              <a:rPr lang="en-US" sz="3200" dirty="0" err="1"/>
              <a:t>pormography</a:t>
            </a:r>
            <a:endParaRPr lang="en-US" sz="3200" dirty="0"/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Logon banner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Attorney-client privilege</a:t>
            </a:r>
          </a:p>
        </p:txBody>
      </p:sp>
    </p:spTree>
    <p:extLst>
      <p:ext uri="{BB962C8B-B14F-4D97-AF65-F5344CB8AC3E}">
        <p14:creationId xmlns:p14="http://schemas.microsoft.com/office/powerpoint/2010/main" val="3768168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6"/>
            <a:ext cx="7581901" cy="2397467"/>
          </a:xfrm>
        </p:spPr>
        <p:txBody>
          <a:bodyPr/>
          <a:lstStyle/>
          <a:p>
            <a:r>
              <a:rPr lang="en-US" sz="3600" dirty="0"/>
              <a:t>Which item removes the burden of discovery?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505044"/>
            <a:ext cx="7581901" cy="333098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BYOD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Honeypot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Child </a:t>
            </a:r>
            <a:r>
              <a:rPr lang="en-US" sz="3200" dirty="0" err="1"/>
              <a:t>pormography</a:t>
            </a:r>
            <a:endParaRPr lang="en-US" sz="3200" dirty="0"/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Logon banner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Attorney-client privilege</a:t>
            </a:r>
          </a:p>
        </p:txBody>
      </p:sp>
    </p:spTree>
    <p:extLst>
      <p:ext uri="{BB962C8B-B14F-4D97-AF65-F5344CB8AC3E}">
        <p14:creationId xmlns:p14="http://schemas.microsoft.com/office/powerpoint/2010/main" val="3768168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Would the Data Exist?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Ex: viewing indecent images at work</a:t>
            </a:r>
          </a:p>
          <a:p>
            <a:pPr lvl="1"/>
            <a:r>
              <a:rPr lang="en-US" dirty="0" smtClean="0"/>
              <a:t>Outbound proxy or web-filtering log</a:t>
            </a:r>
          </a:p>
          <a:p>
            <a:pPr lvl="1"/>
            <a:r>
              <a:rPr lang="en-US" dirty="0" smtClean="0"/>
              <a:t>Computer used for viewing the images</a:t>
            </a:r>
          </a:p>
          <a:p>
            <a:pPr lvl="1"/>
            <a:r>
              <a:rPr lang="en-US" dirty="0" smtClean="0"/>
              <a:t>Firewalls logging outbound access</a:t>
            </a:r>
          </a:p>
          <a:p>
            <a:r>
              <a:rPr lang="en-US" dirty="0" smtClean="0"/>
              <a:t>What applications might have been used to create the data?</a:t>
            </a:r>
          </a:p>
          <a:p>
            <a:pPr lvl="1"/>
            <a:r>
              <a:rPr lang="en-US" dirty="0" smtClean="0"/>
              <a:t>Often a Web browser; Chrome, IE, Safari, etc.</a:t>
            </a:r>
          </a:p>
          <a:p>
            <a:r>
              <a:rPr lang="en-US" dirty="0" smtClean="0"/>
              <a:t>Should you request to go beyond the scope of an investigation?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697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Carving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Reconstructing files from unallocated blocks of data</a:t>
            </a:r>
          </a:p>
          <a:p>
            <a:pPr lvl="1"/>
            <a:r>
              <a:rPr lang="en-US" dirty="0" smtClean="0"/>
              <a:t>Also called </a:t>
            </a:r>
            <a:r>
              <a:rPr lang="en-US" b="1" dirty="0" smtClean="0"/>
              <a:t>latent data</a:t>
            </a:r>
          </a:p>
          <a:p>
            <a:pPr lvl="1"/>
            <a:r>
              <a:rPr lang="en-US" dirty="0" smtClean="0"/>
              <a:t>Uses file headers and footers, also called </a:t>
            </a:r>
            <a:r>
              <a:rPr lang="en-US" b="1" dirty="0" smtClean="0"/>
              <a:t>file signatures</a:t>
            </a:r>
            <a:endParaRPr lang="en-US" dirty="0" smtClean="0"/>
          </a:p>
          <a:p>
            <a:r>
              <a:rPr lang="en-US" b="1" dirty="0" smtClean="0"/>
              <a:t>Active data</a:t>
            </a:r>
          </a:p>
          <a:p>
            <a:pPr lvl="1"/>
            <a:r>
              <a:rPr lang="en-US" dirty="0" smtClean="0"/>
              <a:t>Files and folders that are in the directory</a:t>
            </a:r>
            <a:endParaRPr lang="en-US" dirty="0"/>
          </a:p>
          <a:p>
            <a:pPr lvl="1"/>
            <a:r>
              <a:rPr lang="en-US" dirty="0" smtClean="0"/>
              <a:t>No carving needed to reconstruct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932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Should You Request to Go Beyond the Scope of an Investigation?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2658"/>
            <a:ext cx="8229600" cy="4173505"/>
          </a:xfrm>
        </p:spPr>
        <p:txBody>
          <a:bodyPr/>
          <a:lstStyle/>
          <a:p>
            <a:r>
              <a:rPr lang="en-US" dirty="0" smtClean="0"/>
              <a:t>Child Pornography: STOP THE INVESTIGATION</a:t>
            </a:r>
          </a:p>
          <a:p>
            <a:pPr lvl="1"/>
            <a:r>
              <a:rPr lang="en-US" dirty="0" smtClean="0"/>
              <a:t>You are legally required to notify the National Center for Missing and Exploited Children</a:t>
            </a:r>
          </a:p>
          <a:p>
            <a:pPr lvl="1"/>
            <a:r>
              <a:rPr lang="en-US" dirty="0" err="1" smtClean="0"/>
              <a:t>missingkids.com</a:t>
            </a:r>
            <a:endParaRPr lang="en-US" dirty="0" smtClean="0"/>
          </a:p>
          <a:p>
            <a:pPr lvl="1"/>
            <a:r>
              <a:rPr lang="en-US" dirty="0" smtClean="0"/>
              <a:t>Also notify your client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433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Ask the Person Requesting the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"If I find an indication of something other than the original action as requested, would you like me to go forward in examining that issue?"</a:t>
            </a:r>
          </a:p>
          <a:p>
            <a:r>
              <a:rPr lang="en-US" dirty="0" smtClean="0"/>
              <a:t>Don't assume you are allowed to investigate without approval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080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Index.dat</a:t>
            </a:r>
            <a:r>
              <a:rPr lang="en-US" dirty="0" smtClean="0"/>
              <a:t> and </a:t>
            </a:r>
            <a:r>
              <a:rPr lang="en-US" dirty="0" err="1" smtClean="0"/>
              <a:t>TypedURLs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Index.dat</a:t>
            </a:r>
            <a:r>
              <a:rPr lang="en-US" dirty="0" smtClean="0"/>
              <a:t> file contains Internet Explorer history</a:t>
            </a:r>
          </a:p>
          <a:p>
            <a:pPr lvl="1"/>
            <a:r>
              <a:rPr lang="en-US" dirty="0" smtClean="0"/>
              <a:t>Link Ch 4a</a:t>
            </a:r>
          </a:p>
          <a:p>
            <a:r>
              <a:rPr lang="en-US" dirty="0" err="1" smtClean="0"/>
              <a:t>TypedURLs</a:t>
            </a:r>
            <a:r>
              <a:rPr lang="en-US" dirty="0" smtClean="0"/>
              <a:t> is a registry key</a:t>
            </a:r>
          </a:p>
          <a:p>
            <a:pPr lvl="1"/>
            <a:r>
              <a:rPr lang="en-US" dirty="0" smtClean="0"/>
              <a:t>Contains the last 25 addresses typed into Internet Explorer</a:t>
            </a:r>
          </a:p>
          <a:p>
            <a:pPr lvl="1"/>
            <a:r>
              <a:rPr lang="en-US" dirty="0" smtClean="0"/>
              <a:t>Link Ch 4b</a:t>
            </a:r>
          </a:p>
          <a:p>
            <a:r>
              <a:rPr lang="en-US" dirty="0" smtClean="0"/>
              <a:t>Textbook confuses these two at location 1537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80337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1485</Words>
  <Application>Microsoft Macintosh PowerPoint</Application>
  <PresentationFormat>On-screen Show (4:3)</PresentationFormat>
  <Paragraphs>278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49</vt:i4>
      </vt:variant>
    </vt:vector>
  </HeadingPairs>
  <TitlesOfParts>
    <vt:vector size="51" baseType="lpstr">
      <vt:lpstr>Office Theme</vt:lpstr>
      <vt:lpstr>Orbit</vt:lpstr>
      <vt:lpstr>Computer Forensics Infosec Pro Guide</vt:lpstr>
      <vt:lpstr>Topics</vt:lpstr>
      <vt:lpstr>Investigative process</vt:lpstr>
      <vt:lpstr>Basics</vt:lpstr>
      <vt:lpstr>Where Would the Data Exist?</vt:lpstr>
      <vt:lpstr>Data Carving</vt:lpstr>
      <vt:lpstr>Should You Request to Go Beyond the Scope of an Investigation?</vt:lpstr>
      <vt:lpstr>Ask the Person Requesting the Examination</vt:lpstr>
      <vt:lpstr>Index.dat and TypedURLs</vt:lpstr>
      <vt:lpstr>Testing Your Hypothesis: Scientific Method</vt:lpstr>
      <vt:lpstr>Testing</vt:lpstr>
      <vt:lpstr>Computer Forensic Tool Testing Project</vt:lpstr>
      <vt:lpstr>iClickers</vt:lpstr>
      <vt:lpstr>If you type text into Notepad, and have not yet saved it yet, where can that data be found on the hard disk?</vt:lpstr>
      <vt:lpstr>If you save a Notepad file on disk, where can that data be found on that hard disk?</vt:lpstr>
      <vt:lpstr>If you move a file into the Recycle Bin, where can that data be found on the hard disk?</vt:lpstr>
      <vt:lpstr>If you move a file into the Recycle Bin, and then empty the Recycle Bin, where can that data be found on the hard disk?</vt:lpstr>
      <vt:lpstr>If you reformat your hard disk, where can that Notepad data be found on the hard disk?</vt:lpstr>
      <vt:lpstr>What type of data requires file carving to collect?</vt:lpstr>
      <vt:lpstr>Forensic Data Landscape</vt:lpstr>
      <vt:lpstr>Active data</vt:lpstr>
      <vt:lpstr>Unallocated space</vt:lpstr>
      <vt:lpstr>Slack space</vt:lpstr>
      <vt:lpstr>NTFS Volume</vt:lpstr>
      <vt:lpstr>Example of Slack</vt:lpstr>
      <vt:lpstr>Mobile devices</vt:lpstr>
      <vt:lpstr>Mobile devices</vt:lpstr>
      <vt:lpstr>Mobile Device Specialized Tools</vt:lpstr>
      <vt:lpstr>Password Protection</vt:lpstr>
      <vt:lpstr>PowerPoint Presentation</vt:lpstr>
      <vt:lpstr>PowerPoint Presentation</vt:lpstr>
      <vt:lpstr>PowerPoint Presentation</vt:lpstr>
      <vt:lpstr>Tablets</vt:lpstr>
      <vt:lpstr>External Storage</vt:lpstr>
      <vt:lpstr>How to Determine What You Have Authority to Access</vt:lpstr>
      <vt:lpstr>Authority</vt:lpstr>
      <vt:lpstr>Imaging Cloud Servers</vt:lpstr>
      <vt:lpstr>Who Owns the Device</vt:lpstr>
      <vt:lpstr>Expectation of Privacy</vt:lpstr>
      <vt:lpstr>Logon Banner</vt:lpstr>
      <vt:lpstr>Privileged Communications</vt:lpstr>
      <vt:lpstr>Personal Communications</vt:lpstr>
      <vt:lpstr>iClickers</vt:lpstr>
      <vt:lpstr>Which item is usually 4096 bytes in size?</vt:lpstr>
      <vt:lpstr>Which item records the names of files in Windows 7?</vt:lpstr>
      <vt:lpstr>A suspect had all these devices, but smashed them all to tiny bits with a hammer.  Which device's data is most likely to be recoverable?</vt:lpstr>
      <vt:lpstr>Which item removes the expectation of privacy?</vt:lpstr>
      <vt:lpstr>Which item is intended to attract attacks?</vt:lpstr>
      <vt:lpstr>Which item removes the burden of discovery?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Forensics Infosec Pro Guide</dc:title>
  <dc:creator>Sam Bowne</dc:creator>
  <cp:lastModifiedBy>Sam Bowne</cp:lastModifiedBy>
  <cp:revision>239</cp:revision>
  <dcterms:created xsi:type="dcterms:W3CDTF">2014-01-13T15:00:48Z</dcterms:created>
  <dcterms:modified xsi:type="dcterms:W3CDTF">2015-02-02T22:32:39Z</dcterms:modified>
</cp:coreProperties>
</file>