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0" r:id="rId9"/>
    <p:sldId id="267" r:id="rId10"/>
    <p:sldId id="266" r:id="rId11"/>
    <p:sldId id="268" r:id="rId12"/>
    <p:sldId id="259" r:id="rId13"/>
    <p:sldId id="270" r:id="rId14"/>
    <p:sldId id="269" r:id="rId15"/>
    <p:sldId id="271" r:id="rId16"/>
    <p:sldId id="274" r:id="rId17"/>
    <p:sldId id="275" r:id="rId18"/>
    <p:sldId id="276" r:id="rId19"/>
    <p:sldId id="277" r:id="rId20"/>
    <p:sldId id="272" r:id="rId21"/>
    <p:sldId id="278" r:id="rId22"/>
    <p:sldId id="279" r:id="rId23"/>
    <p:sldId id="280" r:id="rId24"/>
    <p:sldId id="273" r:id="rId25"/>
    <p:sldId id="281" r:id="rId26"/>
    <p:sldId id="284" r:id="rId27"/>
    <p:sldId id="282" r:id="rId28"/>
    <p:sldId id="283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6" autoAdjust="0"/>
    <p:restoredTop sz="94568" autoAdjust="0"/>
  </p:normalViewPr>
  <p:slideViewPr>
    <p:cSldViewPr snapToGrid="0" snapToObjects="1">
      <p:cViewPr varScale="1">
        <p:scale>
          <a:sx n="64" d="100"/>
          <a:sy n="64" d="100"/>
        </p:scale>
        <p:origin x="-2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118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B3116-E5D4-0141-9B1B-A3C43F4DEECA}" type="datetimeFigureOut">
              <a:rPr lang="en-US" smtClean="0"/>
              <a:t>4/23/14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F9B7E-07BE-FE48-B5B6-A7EC845CF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8C08-6D1D-B348-B3FD-76788409AB91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5915-DF9B-6D46-8178-8E55E463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60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8C08-6D1D-B348-B3FD-76788409AB91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5915-DF9B-6D46-8178-8E55E463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2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8C08-6D1D-B348-B3FD-76788409AB91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5915-DF9B-6D46-8178-8E55E463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4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8C08-6D1D-B348-B3FD-76788409AB91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5915-DF9B-6D46-8178-8E55E463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7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8C08-6D1D-B348-B3FD-76788409AB91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5915-DF9B-6D46-8178-8E55E463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9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8C08-6D1D-B348-B3FD-76788409AB91}" type="datetimeFigureOut">
              <a:rPr lang="en-US" smtClean="0"/>
              <a:t>4/23/14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5915-DF9B-6D46-8178-8E55E463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6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8C08-6D1D-B348-B3FD-76788409AB91}" type="datetimeFigureOut">
              <a:rPr lang="en-US" smtClean="0"/>
              <a:t>4/23/14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5915-DF9B-6D46-8178-8E55E463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76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8C08-6D1D-B348-B3FD-76788409AB91}" type="datetimeFigureOut">
              <a:rPr lang="en-US" smtClean="0"/>
              <a:t>4/23/14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5915-DF9B-6D46-8178-8E55E463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0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8C08-6D1D-B348-B3FD-76788409AB91}" type="datetimeFigureOut">
              <a:rPr lang="en-US" smtClean="0"/>
              <a:t>4/23/14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5915-DF9B-6D46-8178-8E55E463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00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8C08-6D1D-B348-B3FD-76788409AB91}" type="datetimeFigureOut">
              <a:rPr lang="en-US" smtClean="0"/>
              <a:t>4/23/14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5915-DF9B-6D46-8178-8E55E463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5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8C08-6D1D-B348-B3FD-76788409AB91}" type="datetimeFigureOut">
              <a:rPr lang="en-US" smtClean="0"/>
              <a:t>4/23/14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5915-DF9B-6D46-8178-8E55E463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11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A8C08-6D1D-B348-B3FD-76788409AB91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95915-DF9B-6D46-8178-8E55E463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4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Computer Forensics</a:t>
            </a:r>
            <a:br>
              <a:rPr lang="en-US" dirty="0" smtClean="0"/>
            </a:br>
            <a:r>
              <a:rPr lang="en-US" sz="3200" dirty="0" err="1" smtClean="0"/>
              <a:t>Infosec</a:t>
            </a:r>
            <a:r>
              <a:rPr lang="en-US" sz="3200" dirty="0" smtClean="0"/>
              <a:t> Pro Guide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 14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Internal Leaks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14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Risky Shortcuts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Don't examine a suspect's PC to look for smoking guns before taking a forensic image</a:t>
            </a:r>
          </a:p>
          <a:p>
            <a:r>
              <a:rPr lang="en-US" dirty="0" smtClean="0"/>
              <a:t>Such actions could destroy the data you are looking for</a:t>
            </a:r>
          </a:p>
          <a:p>
            <a:pPr lvl="1"/>
            <a:r>
              <a:rPr lang="en-US" dirty="0" smtClean="0"/>
              <a:t>Copying files changes their timestamps</a:t>
            </a:r>
          </a:p>
          <a:p>
            <a:pPr lvl="1"/>
            <a:r>
              <a:rPr lang="en-US" dirty="0" smtClean="0"/>
              <a:t>And overwrites latent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4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Court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judge has issued a protective order to preserve a computer</a:t>
            </a:r>
          </a:p>
          <a:p>
            <a:r>
              <a:rPr lang="en-US" dirty="0" smtClean="0"/>
              <a:t>Your snooping around, even merely booting up the machine, violates that order</a:t>
            </a:r>
          </a:p>
          <a:p>
            <a:r>
              <a:rPr lang="en-US" dirty="0" smtClean="0"/>
              <a:t>Make a forensic image and work with the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850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 smtClean="0"/>
              <a:t>File System Metadata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40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about the data</a:t>
            </a:r>
          </a:p>
          <a:p>
            <a:pPr lvl="1"/>
            <a:r>
              <a:rPr lang="en-US" dirty="0" smtClean="0"/>
              <a:t>Creation, modification, and access times</a:t>
            </a:r>
          </a:p>
          <a:p>
            <a:r>
              <a:rPr lang="en-US" dirty="0" smtClean="0"/>
              <a:t>Some applications also record</a:t>
            </a:r>
          </a:p>
          <a:p>
            <a:pPr lvl="1"/>
            <a:r>
              <a:rPr lang="en-US" dirty="0" smtClean="0"/>
              <a:t>Author's name</a:t>
            </a:r>
          </a:p>
          <a:p>
            <a:pPr lvl="1"/>
            <a:r>
              <a:rPr lang="en-US" dirty="0" smtClean="0"/>
              <a:t>Name of computer that created the file</a:t>
            </a:r>
          </a:p>
          <a:p>
            <a:pPr lvl="1"/>
            <a:r>
              <a:rPr lang="en-US" dirty="0" smtClean="0"/>
              <a:t>Which printer the file was sent to</a:t>
            </a:r>
          </a:p>
          <a:p>
            <a:pPr lvl="1"/>
            <a:r>
              <a:rPr lang="en-US" dirty="0" smtClean="0"/>
              <a:t>Who the file was emailed to</a:t>
            </a:r>
          </a:p>
          <a:p>
            <a:pPr lvl="1"/>
            <a:r>
              <a:rPr lang="en-US" dirty="0" smtClean="0"/>
              <a:t>Original filename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450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Looking for Files Copied to External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Review registry files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User activity in </a:t>
            </a:r>
            <a:r>
              <a:rPr lang="en-US" dirty="0" err="1" smtClean="0"/>
              <a:t>UserAssist</a:t>
            </a:r>
            <a:r>
              <a:rPr lang="en-US" dirty="0" smtClean="0"/>
              <a:t> and </a:t>
            </a:r>
            <a:r>
              <a:rPr lang="en-US" dirty="0" err="1" smtClean="0"/>
              <a:t>RecentDocs</a:t>
            </a:r>
            <a:r>
              <a:rPr lang="en-US" dirty="0" smtClean="0"/>
              <a:t> in NTUSER.DAT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err="1" smtClean="0"/>
              <a:t>USBStor</a:t>
            </a:r>
            <a:r>
              <a:rPr lang="en-US" dirty="0" smtClean="0"/>
              <a:t> in SYSTEM shows use of external storage devices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File activity in LNK files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Obtain and examine any involved external storage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865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Registry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each user's NTUSER.DAT</a:t>
            </a:r>
          </a:p>
          <a:p>
            <a:r>
              <a:rPr lang="en-US" dirty="0" smtClean="0"/>
              <a:t>Compare creation date of NTUSER.DAT</a:t>
            </a:r>
          </a:p>
          <a:p>
            <a:pPr lvl="1"/>
            <a:r>
              <a:rPr lang="en-US" dirty="0" smtClean="0"/>
              <a:t>With creation dates of \Windows, \Users, and  \Program Files</a:t>
            </a:r>
          </a:p>
          <a:p>
            <a:r>
              <a:rPr lang="en-US" dirty="0" smtClean="0"/>
              <a:t>Determines the age of the system and user profiles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644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Registry Hive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17-reg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1303"/>
            <a:ext cx="8064877" cy="294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14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Imaging of the Registry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17-reg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82" y="1417638"/>
            <a:ext cx="7124722" cy="481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53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Acquired Registry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4-23 at 12.34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81958"/>
            <a:ext cx="8457029" cy="371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54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NTUSER.DAT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4-23 at 12.35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2462"/>
            <a:ext cx="8490608" cy="421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46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internal leaks happen</a:t>
            </a:r>
          </a:p>
          <a:p>
            <a:r>
              <a:rPr lang="en-US" dirty="0" smtClean="0"/>
              <a:t>How to investigate internal leaks</a:t>
            </a:r>
          </a:p>
          <a:p>
            <a:r>
              <a:rPr lang="en-US" dirty="0" smtClean="0"/>
              <a:t>File system metadata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16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Registry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Windows Vista and Win 7</a:t>
            </a:r>
          </a:p>
          <a:p>
            <a:pPr lvl="1"/>
            <a:r>
              <a:rPr lang="en-US" dirty="0" smtClean="0"/>
              <a:t>C:\Users\</a:t>
            </a:r>
            <a:r>
              <a:rPr lang="en-US" i="1" dirty="0" smtClean="0"/>
              <a:t>username</a:t>
            </a:r>
            <a:r>
              <a:rPr lang="en-US" dirty="0" smtClean="0"/>
              <a:t>\</a:t>
            </a:r>
            <a:r>
              <a:rPr lang="en-US" b="1" dirty="0" smtClean="0"/>
              <a:t>NTUSER.DAT</a:t>
            </a:r>
          </a:p>
          <a:p>
            <a:r>
              <a:rPr lang="en-US" dirty="0" smtClean="0"/>
              <a:t>For Windows XP</a:t>
            </a:r>
          </a:p>
          <a:p>
            <a:pPr lvl="1"/>
            <a:r>
              <a:rPr lang="en-US" dirty="0" smtClean="0"/>
              <a:t>C:\Documents and Settings\</a:t>
            </a:r>
            <a:r>
              <a:rPr lang="en-US" i="1" dirty="0" smtClean="0"/>
              <a:t>username</a:t>
            </a:r>
            <a:r>
              <a:rPr lang="en-US" dirty="0" smtClean="0"/>
              <a:t>\</a:t>
            </a:r>
            <a:r>
              <a:rPr lang="en-US" b="1" dirty="0" smtClean="0"/>
              <a:t>NTUSER.DAT</a:t>
            </a:r>
          </a:p>
          <a:p>
            <a:r>
              <a:rPr lang="en-US" dirty="0"/>
              <a:t>C:\Windows\System32\Config\</a:t>
            </a:r>
            <a:r>
              <a:rPr lang="en-US" b="1" dirty="0"/>
              <a:t>SYSTEM</a:t>
            </a:r>
          </a:p>
          <a:p>
            <a:r>
              <a:rPr lang="en-US" dirty="0"/>
              <a:t>C:\Windows\System32\Config\</a:t>
            </a:r>
            <a:r>
              <a:rPr lang="en-US" b="1" dirty="0" smtClean="0"/>
              <a:t>SOFTWARE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7658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TypedURLs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17-reg1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9"/>
          <a:stretch/>
        </p:blipFill>
        <p:spPr>
          <a:xfrm>
            <a:off x="686970" y="1767231"/>
            <a:ext cx="7624337" cy="482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80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UserAssist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17-reg1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9"/>
          <a:stretch/>
        </p:blipFill>
        <p:spPr>
          <a:xfrm>
            <a:off x="707788" y="1873933"/>
            <a:ext cx="7707606" cy="456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71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RecentDocs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17-reg1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6"/>
          <a:stretch/>
        </p:blipFill>
        <p:spPr>
          <a:xfrm>
            <a:off x="686971" y="2694613"/>
            <a:ext cx="7770058" cy="318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96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CCleaner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73069"/>
            <a:ext cx="8229600" cy="1953094"/>
          </a:xfrm>
        </p:spPr>
        <p:txBody>
          <a:bodyPr/>
          <a:lstStyle/>
          <a:p>
            <a:r>
              <a:rPr lang="en-US" dirty="0" smtClean="0"/>
              <a:t>Free tool</a:t>
            </a:r>
          </a:p>
          <a:p>
            <a:r>
              <a:rPr lang="en-US" dirty="0" smtClean="0"/>
              <a:t>Often used to empty these registry keys</a:t>
            </a:r>
          </a:p>
          <a:p>
            <a:pPr lvl="1"/>
            <a:r>
              <a:rPr lang="en-US" dirty="0" smtClean="0"/>
              <a:t>Link Ch 14a</a:t>
            </a:r>
            <a:endParaRPr lang="en-US" dirty="0"/>
          </a:p>
        </p:txBody>
      </p:sp>
      <p:pic>
        <p:nvPicPr>
          <p:cNvPr id="4" name="Picture 3" descr="Screen Shot 2014-04-23 at 12.40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21" y="1705839"/>
            <a:ext cx="6667500" cy="22352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583441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Registry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NTUSER.DAT\Software\Microsoft\Internet Explorer\</a:t>
            </a:r>
            <a:r>
              <a:rPr lang="en-US" b="1" dirty="0" err="1" smtClean="0"/>
              <a:t>TypedURLs</a:t>
            </a:r>
            <a:endParaRPr lang="en-US" b="1" dirty="0" smtClean="0"/>
          </a:p>
          <a:p>
            <a:r>
              <a:rPr lang="en-US" dirty="0"/>
              <a:t>NTUSER.DAT\Software\Microsoft\Windows\</a:t>
            </a:r>
            <a:r>
              <a:rPr lang="en-US" dirty="0" err="1"/>
              <a:t>CurrentVersion</a:t>
            </a:r>
            <a:r>
              <a:rPr lang="en-US" dirty="0"/>
              <a:t>\Explorer\</a:t>
            </a:r>
            <a:r>
              <a:rPr lang="en-US" b="1" dirty="0" err="1" smtClean="0"/>
              <a:t>UserAssist</a:t>
            </a:r>
            <a:endParaRPr lang="en-US" b="1" dirty="0" smtClean="0"/>
          </a:p>
          <a:p>
            <a:r>
              <a:rPr lang="en-US" dirty="0"/>
              <a:t>NTUSER.DAT\Software\Microsoft\Windows\</a:t>
            </a:r>
            <a:r>
              <a:rPr lang="en-US" dirty="0" err="1"/>
              <a:t>CurrentVersion</a:t>
            </a:r>
            <a:r>
              <a:rPr lang="en-US" dirty="0"/>
              <a:t>\Explorer</a:t>
            </a:r>
            <a:r>
              <a:rPr lang="en-US" dirty="0" smtClean="0"/>
              <a:t>\</a:t>
            </a:r>
            <a:r>
              <a:rPr lang="en-US" b="1" dirty="0" err="1" smtClean="0"/>
              <a:t>RecentDocs</a:t>
            </a:r>
            <a:endParaRPr lang="en-US" b="1" dirty="0" smtClean="0"/>
          </a:p>
          <a:p>
            <a:r>
              <a:rPr lang="en-US" dirty="0" smtClean="0"/>
              <a:t>Also referenced starting with </a:t>
            </a:r>
            <a:r>
              <a:rPr lang="en-US" b="1" dirty="0" smtClean="0"/>
              <a:t>HKCU </a:t>
            </a:r>
          </a:p>
          <a:p>
            <a:pPr lvl="1"/>
            <a:r>
              <a:rPr lang="en-US" dirty="0" smtClean="0"/>
              <a:t>How they appear in </a:t>
            </a:r>
            <a:r>
              <a:rPr lang="en-US" dirty="0" err="1" smtClean="0"/>
              <a:t>RegEdit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305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Registry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SYSTEM\</a:t>
            </a:r>
            <a:r>
              <a:rPr lang="en-US" dirty="0" err="1" smtClean="0"/>
              <a:t>CurrentControlSet</a:t>
            </a:r>
            <a:r>
              <a:rPr lang="en-US" dirty="0" smtClean="0"/>
              <a:t>\Enum\</a:t>
            </a:r>
            <a:r>
              <a:rPr lang="en-US" b="1" dirty="0" smtClean="0"/>
              <a:t>USBSTOR</a:t>
            </a:r>
          </a:p>
          <a:p>
            <a:r>
              <a:rPr lang="en-US" dirty="0" smtClean="0"/>
              <a:t>Also referenced starting with </a:t>
            </a:r>
            <a:r>
              <a:rPr lang="en-US" b="1" dirty="0" smtClean="0"/>
              <a:t>HKLM</a:t>
            </a:r>
          </a:p>
          <a:p>
            <a:pPr lvl="1"/>
            <a:r>
              <a:rPr lang="en-US" dirty="0" smtClean="0"/>
              <a:t>How it appears in </a:t>
            </a:r>
            <a:r>
              <a:rPr lang="en-US" dirty="0" err="1" smtClean="0"/>
              <a:t>RegEdit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718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in Textbook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UserAssist</a:t>
            </a:r>
            <a:r>
              <a:rPr lang="en-US" dirty="0"/>
              <a:t> key is in HKCU, not HKLM as stated at location 4291.</a:t>
            </a:r>
          </a:p>
        </p:txBody>
      </p:sp>
    </p:spTree>
    <p:extLst>
      <p:ext uri="{BB962C8B-B14F-4D97-AF65-F5344CB8AC3E}">
        <p14:creationId xmlns:p14="http://schemas.microsoft.com/office/powerpoint/2010/main" val="4050101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Restore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makes automatic backups called Shadow Copies</a:t>
            </a:r>
          </a:p>
          <a:p>
            <a:r>
              <a:rPr lang="en-US" dirty="0" smtClean="0"/>
              <a:t>Shadow Explorer will let you examine them</a:t>
            </a:r>
          </a:p>
          <a:p>
            <a:r>
              <a:rPr lang="en-US" dirty="0" smtClean="0"/>
              <a:t>Very useful; contain copies of files and the Registry before they were deleted</a:t>
            </a:r>
            <a:endParaRPr lang="en-US" dirty="0" smtClean="0"/>
          </a:p>
          <a:p>
            <a:pPr lvl="1"/>
            <a:r>
              <a:rPr lang="en-US" dirty="0" smtClean="0"/>
              <a:t>Link Ch 14b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141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Metadata for Special File Types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80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 smtClean="0"/>
              <a:t>Why Internal Leaks Happen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25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File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</a:t>
            </a:r>
            <a:r>
              <a:rPr lang="en-US" dirty="0" err="1" smtClean="0"/>
              <a:t>filetypes</a:t>
            </a:r>
            <a:r>
              <a:rPr lang="en-US" dirty="0" smtClean="0"/>
              <a:t> all may contain metadata, such as last time they were printed</a:t>
            </a:r>
          </a:p>
          <a:p>
            <a:pPr lvl="1"/>
            <a:r>
              <a:rPr lang="en-US" dirty="0" smtClean="0"/>
              <a:t>CAD drawings</a:t>
            </a:r>
          </a:p>
          <a:p>
            <a:pPr lvl="1"/>
            <a:r>
              <a:rPr lang="en-US" dirty="0" smtClean="0"/>
              <a:t>Microsoft Office files</a:t>
            </a:r>
          </a:p>
          <a:p>
            <a:pPr lvl="1"/>
            <a:r>
              <a:rPr lang="en-US" dirty="0" smtClean="0"/>
              <a:t>PDF files</a:t>
            </a:r>
          </a:p>
          <a:p>
            <a:pPr lvl="1"/>
            <a:r>
              <a:rPr lang="en-US" dirty="0" smtClean="0"/>
              <a:t>EXIF Images (many JPEGs)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3906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2746"/>
          </a:xfrm>
        </p:spPr>
        <p:txBody>
          <a:bodyPr/>
          <a:lstStyle/>
          <a:p>
            <a:r>
              <a:rPr lang="en-US" dirty="0" smtClean="0"/>
              <a:t>Microsoft Office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2746"/>
            <a:ext cx="8229600" cy="573442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Some examples of metadata that may be stored in your documents</a:t>
            </a:r>
          </a:p>
          <a:p>
            <a:pPr lvl="1"/>
            <a:r>
              <a:rPr lang="en-US" dirty="0"/>
              <a:t>Your name</a:t>
            </a:r>
          </a:p>
          <a:p>
            <a:pPr lvl="1"/>
            <a:r>
              <a:rPr lang="en-US" dirty="0"/>
              <a:t>Your initials</a:t>
            </a:r>
          </a:p>
          <a:p>
            <a:pPr lvl="1"/>
            <a:r>
              <a:rPr lang="en-US" dirty="0"/>
              <a:t>Your company or organization name</a:t>
            </a:r>
          </a:p>
          <a:p>
            <a:pPr lvl="1"/>
            <a:r>
              <a:rPr lang="en-US" dirty="0"/>
              <a:t>The name of your computer</a:t>
            </a:r>
          </a:p>
          <a:p>
            <a:pPr lvl="1"/>
            <a:r>
              <a:rPr lang="en-US" dirty="0"/>
              <a:t>The name of the network server or hard disk where you saved the document</a:t>
            </a:r>
          </a:p>
          <a:p>
            <a:pPr lvl="1"/>
            <a:r>
              <a:rPr lang="en-US" dirty="0"/>
              <a:t>Other file properties and summary information</a:t>
            </a:r>
          </a:p>
          <a:p>
            <a:pPr lvl="1"/>
            <a:r>
              <a:rPr lang="en-US" dirty="0"/>
              <a:t>Non-visible portions of embedded OLE objects</a:t>
            </a:r>
          </a:p>
          <a:p>
            <a:pPr lvl="1"/>
            <a:r>
              <a:rPr lang="en-US" dirty="0"/>
              <a:t>The names of previous document authors</a:t>
            </a:r>
          </a:p>
          <a:p>
            <a:pPr lvl="1"/>
            <a:r>
              <a:rPr lang="en-US" dirty="0"/>
              <a:t>Document revisions</a:t>
            </a:r>
          </a:p>
          <a:p>
            <a:pPr lvl="1"/>
            <a:r>
              <a:rPr lang="en-US" dirty="0"/>
              <a:t>Document versions</a:t>
            </a:r>
          </a:p>
          <a:p>
            <a:pPr lvl="1"/>
            <a:r>
              <a:rPr lang="en-US" dirty="0"/>
              <a:t>Template information</a:t>
            </a:r>
          </a:p>
          <a:p>
            <a:pPr lvl="1"/>
            <a:r>
              <a:rPr lang="en-US" dirty="0"/>
              <a:t>Hidden text or cells</a:t>
            </a:r>
          </a:p>
          <a:p>
            <a:pPr lvl="1"/>
            <a:r>
              <a:rPr lang="en-US" dirty="0"/>
              <a:t>Personalized views</a:t>
            </a:r>
          </a:p>
          <a:p>
            <a:pPr lvl="1"/>
            <a:r>
              <a:rPr lang="en-US" dirty="0" smtClean="0"/>
              <a:t>Comments (from link Ch 14c)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245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Insider Threat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Insiders have easy access to critical data</a:t>
            </a:r>
          </a:p>
          <a:p>
            <a:r>
              <a:rPr lang="en-US" dirty="0" smtClean="0"/>
              <a:t>Protections are focused on outside intruders</a:t>
            </a:r>
          </a:p>
        </p:txBody>
      </p:sp>
    </p:spTree>
    <p:extLst>
      <p:ext uri="{BB962C8B-B14F-4D97-AF65-F5344CB8AC3E}">
        <p14:creationId xmlns:p14="http://schemas.microsoft.com/office/powerpoint/2010/main" val="967020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Internal Leaks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Corporate espionage</a:t>
            </a:r>
          </a:p>
          <a:p>
            <a:pPr lvl="1"/>
            <a:r>
              <a:rPr lang="en-US" dirty="0" smtClean="0"/>
              <a:t>Intellectual property theft</a:t>
            </a:r>
          </a:p>
          <a:p>
            <a:pPr lvl="1"/>
            <a:r>
              <a:rPr lang="en-US" dirty="0" smtClean="0"/>
              <a:t>Stolen business processes</a:t>
            </a:r>
          </a:p>
          <a:p>
            <a:pPr lvl="1"/>
            <a:r>
              <a:rPr lang="en-US" dirty="0" smtClean="0"/>
              <a:t>Stolen pricing schedules, vendor agreements, and customer relationship management (CRM) data</a:t>
            </a:r>
          </a:p>
          <a:p>
            <a:pPr lvl="1"/>
            <a:r>
              <a:rPr lang="en-US" dirty="0" smtClean="0"/>
              <a:t>Finance and accounting information to guide stock investments in public companies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014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Internal Leaks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Disgruntled employees may steal information as revenge</a:t>
            </a:r>
          </a:p>
          <a:p>
            <a:r>
              <a:rPr lang="en-US" dirty="0" smtClean="0"/>
              <a:t>Poor information security practices can lead to theft</a:t>
            </a:r>
          </a:p>
          <a:p>
            <a:pPr lvl="1"/>
            <a:r>
              <a:rPr lang="en-US" dirty="0" smtClean="0"/>
              <a:t>Should use strong group policy settings, digital rights management, Active Directory (AD) auditing, and Internet usage tracking</a:t>
            </a:r>
          </a:p>
          <a:p>
            <a:r>
              <a:rPr lang="en-US" dirty="0" smtClean="0"/>
              <a:t>Negligence or incompetence leading to theft</a:t>
            </a:r>
          </a:p>
          <a:p>
            <a:pPr lvl="1"/>
            <a:r>
              <a:rPr lang="en-US" dirty="0" smtClean="0"/>
              <a:t>Laptops can be stolen from cars,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781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Insider Threat Countermeasures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Insiders dare to steal because</a:t>
            </a:r>
          </a:p>
          <a:p>
            <a:pPr lvl="1"/>
            <a:r>
              <a:rPr lang="en-US" dirty="0" smtClean="0"/>
              <a:t>They see poor security practices and limited internal reviews and audits</a:t>
            </a:r>
          </a:p>
          <a:p>
            <a:r>
              <a:rPr lang="en-US" dirty="0" smtClean="0"/>
              <a:t>Security review and auditing of business practices</a:t>
            </a:r>
          </a:p>
          <a:p>
            <a:pPr lvl="1"/>
            <a:r>
              <a:rPr lang="en-US" dirty="0" smtClean="0"/>
              <a:t>Using a competent outside consultancy</a:t>
            </a:r>
          </a:p>
          <a:p>
            <a:r>
              <a:rPr lang="en-US" dirty="0" smtClean="0"/>
              <a:t>Let people know you have tools, training, and processes in place to track what they have done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715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 smtClean="0"/>
              <a:t>Investigating Internal Leaks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78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Preserve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Forensic artifacts are time-sensitive</a:t>
            </a:r>
          </a:p>
          <a:p>
            <a:pPr lvl="1"/>
            <a:r>
              <a:rPr lang="en-US" dirty="0" smtClean="0"/>
              <a:t>Because normal computer use will overwrite data</a:t>
            </a:r>
          </a:p>
          <a:p>
            <a:r>
              <a:rPr lang="en-US" dirty="0" smtClean="0"/>
              <a:t>Use proper forensic methods to acquire and preserve evidence promptly</a:t>
            </a:r>
          </a:p>
          <a:p>
            <a:pPr lvl="1"/>
            <a:r>
              <a:rPr lang="en-US" dirty="0" smtClean="0"/>
              <a:t>Hard drive, external devices, file server</a:t>
            </a:r>
          </a:p>
          <a:p>
            <a:pPr lvl="1"/>
            <a:r>
              <a:rPr lang="en-US" dirty="0" smtClean="0"/>
              <a:t>Cell phone, email, tape backups, etc.</a:t>
            </a:r>
          </a:p>
          <a:p>
            <a:r>
              <a:rPr lang="en-US" dirty="0" smtClean="0"/>
              <a:t>Best if suspect does not know you are gathering evidence</a:t>
            </a:r>
          </a:p>
          <a:p>
            <a:pPr lvl="1"/>
            <a:r>
              <a:rPr lang="en-US" dirty="0" smtClean="0"/>
              <a:t>So they can</a:t>
            </a:r>
            <a:r>
              <a:rPr lang="fr-FR" dirty="0" smtClean="0"/>
              <a:t>’</a:t>
            </a:r>
            <a:r>
              <a:rPr lang="en-US" dirty="0" smtClean="0"/>
              <a:t>t hide or destroy evidence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99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751</Words>
  <Application>Microsoft Macintosh PowerPoint</Application>
  <PresentationFormat>On-screen Show (4:3)</PresentationFormat>
  <Paragraphs>126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Computer Forensics Infosec Pro Guide</vt:lpstr>
      <vt:lpstr>Topics</vt:lpstr>
      <vt:lpstr>Why Internal Leaks Happen</vt:lpstr>
      <vt:lpstr>Insider Threat</vt:lpstr>
      <vt:lpstr>Types of Internal Leaks</vt:lpstr>
      <vt:lpstr>Types of Internal Leaks</vt:lpstr>
      <vt:lpstr>Insider Threat Countermeasures</vt:lpstr>
      <vt:lpstr>Investigating Internal Leaks</vt:lpstr>
      <vt:lpstr>Preserve Evidence</vt:lpstr>
      <vt:lpstr>Avoid Risky Shortcuts</vt:lpstr>
      <vt:lpstr>Court Order</vt:lpstr>
      <vt:lpstr>File System Metadata</vt:lpstr>
      <vt:lpstr>Metadata</vt:lpstr>
      <vt:lpstr>Looking for Files Copied to External Media</vt:lpstr>
      <vt:lpstr>Registry Files</vt:lpstr>
      <vt:lpstr>Registry Hive Files</vt:lpstr>
      <vt:lpstr>Live Imaging of the Registry</vt:lpstr>
      <vt:lpstr>Acquired Registry Files</vt:lpstr>
      <vt:lpstr>NTUSER.DAT Files</vt:lpstr>
      <vt:lpstr>Important Registry Files</vt:lpstr>
      <vt:lpstr>TypedURLs</vt:lpstr>
      <vt:lpstr>UserAssist</vt:lpstr>
      <vt:lpstr>RecentDocs</vt:lpstr>
      <vt:lpstr>CCleaner</vt:lpstr>
      <vt:lpstr>Important Registry Locations</vt:lpstr>
      <vt:lpstr>Important Registry Locations</vt:lpstr>
      <vt:lpstr>Error in Textbook</vt:lpstr>
      <vt:lpstr>Restore Points</vt:lpstr>
      <vt:lpstr>Metadata for Special File Types</vt:lpstr>
      <vt:lpstr>Special File Types</vt:lpstr>
      <vt:lpstr>Microsoft Office Metadata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Forensics Infosec Pro Guide</dc:title>
  <dc:creator>Sam Bowne</dc:creator>
  <cp:lastModifiedBy>Sam Bowne</cp:lastModifiedBy>
  <cp:revision>127</cp:revision>
  <dcterms:created xsi:type="dcterms:W3CDTF">2014-01-13T15:00:48Z</dcterms:created>
  <dcterms:modified xsi:type="dcterms:W3CDTF">2014-04-23T22:04:20Z</dcterms:modified>
</cp:coreProperties>
</file>