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410" r:id="rId3"/>
    <p:sldId id="418" r:id="rId4"/>
    <p:sldId id="424" r:id="rId5"/>
    <p:sldId id="425" r:id="rId6"/>
    <p:sldId id="427" r:id="rId7"/>
    <p:sldId id="428" r:id="rId8"/>
    <p:sldId id="429" r:id="rId9"/>
    <p:sldId id="430" r:id="rId10"/>
    <p:sldId id="426" r:id="rId11"/>
    <p:sldId id="419" r:id="rId12"/>
    <p:sldId id="420" r:id="rId13"/>
    <p:sldId id="421" r:id="rId14"/>
    <p:sldId id="422" r:id="rId15"/>
    <p:sldId id="447" r:id="rId16"/>
    <p:sldId id="446" r:id="rId17"/>
    <p:sldId id="431" r:id="rId18"/>
    <p:sldId id="432" r:id="rId19"/>
    <p:sldId id="433" r:id="rId20"/>
    <p:sldId id="434" r:id="rId21"/>
    <p:sldId id="435" r:id="rId22"/>
    <p:sldId id="436" r:id="rId23"/>
    <p:sldId id="437" r:id="rId24"/>
    <p:sldId id="438" r:id="rId25"/>
    <p:sldId id="448" r:id="rId26"/>
    <p:sldId id="439" r:id="rId27"/>
    <p:sldId id="440" r:id="rId28"/>
    <p:sldId id="441" r:id="rId29"/>
    <p:sldId id="442" r:id="rId30"/>
    <p:sldId id="417" r:id="rId31"/>
    <p:sldId id="443" r:id="rId32"/>
    <p:sldId id="416" r:id="rId33"/>
    <p:sldId id="444" r:id="rId34"/>
    <p:sldId id="415" r:id="rId35"/>
    <p:sldId id="445" r:id="rId36"/>
    <p:sldId id="44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545" autoAdjust="0"/>
  </p:normalViewPr>
  <p:slideViewPr>
    <p:cSldViewPr snapToGrid="0" snapToObjects="1">
      <p:cViewPr varScale="1">
        <p:scale>
          <a:sx n="72" d="100"/>
          <a:sy n="72" d="100"/>
        </p:scale>
        <p:origin x="-2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6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124AE-0CFD-F24B-9D88-09FA47159BEE}" type="datetimeFigureOut">
              <a:rPr lang="en-US" smtClean="0"/>
              <a:t>3/20/13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06225-0AF1-8A46-9D2B-3A9B9A893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4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3/20/13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3/20/13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3/20/13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3/20/13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3094"/>
            <a:ext cx="8229600" cy="11669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3/20/13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chemeClr val="tx1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536245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4800" dirty="0">
                <a:latin typeface="Arial"/>
                <a:cs typeface="Arial"/>
              </a:rPr>
              <a:t>7</a:t>
            </a:r>
            <a:r>
              <a:rPr lang="en-US" sz="4800" dirty="0" smtClean="0">
                <a:latin typeface="Arial"/>
                <a:cs typeface="Arial"/>
              </a:rPr>
              <a:t>. Legal</a:t>
            </a:r>
            <a:endParaRPr lang="en-US" sz="4800" dirty="0">
              <a:latin typeface="Arial"/>
              <a:cs typeface="Arial"/>
            </a:endParaRPr>
          </a:p>
        </p:txBody>
      </p:sp>
      <p:pic>
        <p:nvPicPr>
          <p:cNvPr id="6" name="Picture 5" descr="ref=sr_1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7992" y="480511"/>
            <a:ext cx="29083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9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3600" dirty="0"/>
              <a:t>CALEA (Communications Assistance to Law Enforcement Act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telecommunications providers to assist law enforcement with wiretaps</a:t>
            </a:r>
          </a:p>
          <a:p>
            <a:pPr lvl="1"/>
            <a:r>
              <a:rPr lang="en-US" dirty="0" smtClean="0"/>
              <a:t>In practice, this forces them to use special equipment </a:t>
            </a:r>
          </a:p>
          <a:p>
            <a:r>
              <a:rPr lang="en-US" dirty="0" smtClean="0"/>
              <a:t>Expanded in 2006 to cover broadband Internet providers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From the FCC (Link Ch 7b)</a:t>
            </a:r>
            <a:endParaRPr lang="en-US" dirty="0"/>
          </a:p>
        </p:txBody>
      </p:sp>
      <p:pic>
        <p:nvPicPr>
          <p:cNvPr id="4" name="Picture 3" descr="Screen Shot 2013-03-20 at 12.14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60" y="3644717"/>
            <a:ext cx="8547100" cy="825500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120893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CALEA and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CALEA doesn't yet apply to instant messages and Email</a:t>
            </a:r>
          </a:p>
          <a:p>
            <a:pPr lvl="1"/>
            <a:r>
              <a:rPr lang="en-US" dirty="0" smtClean="0"/>
              <a:t>From the EFF (Link Ch 7c)</a:t>
            </a:r>
            <a:endParaRPr lang="en-US" dirty="0"/>
          </a:p>
        </p:txBody>
      </p:sp>
      <p:pic>
        <p:nvPicPr>
          <p:cNvPr id="4" name="Picture 3" descr="Screen Shot 2013-03-20 at 12.16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76" y="3136966"/>
            <a:ext cx="8054723" cy="1875890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4261399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The USA PATRIOT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Uniting </a:t>
            </a:r>
            <a:r>
              <a:rPr lang="en-US" dirty="0"/>
              <a:t>and Strengthening America by Providing Appropriate Tools Required to Intercept and Obstruct </a:t>
            </a:r>
            <a:r>
              <a:rPr lang="en-US" dirty="0" smtClean="0"/>
              <a:t>Terrorism</a:t>
            </a:r>
          </a:p>
          <a:p>
            <a:r>
              <a:rPr lang="en-US" dirty="0" smtClean="0"/>
              <a:t>Here's what the </a:t>
            </a:r>
            <a:r>
              <a:rPr lang="en-US" dirty="0" err="1" smtClean="0"/>
              <a:t>DoJ</a:t>
            </a:r>
            <a:r>
              <a:rPr lang="en-US" dirty="0" smtClean="0"/>
              <a:t> says about it (Link Ch 8d)</a:t>
            </a:r>
            <a:endParaRPr lang="en-US" dirty="0"/>
          </a:p>
        </p:txBody>
      </p:sp>
      <p:pic>
        <p:nvPicPr>
          <p:cNvPr id="4" name="Picture 3" descr="Screen Shot 2013-03-20 at 12.20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74" y="3898697"/>
            <a:ext cx="8720266" cy="1907940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188235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EFF on PATRIOT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Ch 7e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Screen Shot 2013-03-20 at 12.23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22090"/>
            <a:ext cx="8367851" cy="1193997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209738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National Security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Security Letters are allowed by the PATRIOT Act, forcing Internet service providers to tap users and not tell them</a:t>
            </a:r>
          </a:p>
          <a:p>
            <a:r>
              <a:rPr lang="en-US" dirty="0" smtClean="0"/>
              <a:t>The verdict below may stop them, but it may be appealed (Link Ch 7g)</a:t>
            </a:r>
            <a:endParaRPr lang="en-US" dirty="0"/>
          </a:p>
        </p:txBody>
      </p:sp>
      <p:pic>
        <p:nvPicPr>
          <p:cNvPr id="4" name="Picture 3" descr="Screen Shot 2013-03-20 at 12.25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45872"/>
            <a:ext cx="8128119" cy="2701565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580816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Exceptions to the Search Warrant Requirement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45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Exceptions to the Search Warrant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597" y="1600200"/>
            <a:ext cx="871403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 authorized person gives </a:t>
            </a:r>
            <a:r>
              <a:rPr lang="en-US" b="1" dirty="0" smtClean="0"/>
              <a:t>voluntary</a:t>
            </a:r>
            <a:r>
              <a:rPr lang="en-US" dirty="0" smtClean="0"/>
              <a:t> </a:t>
            </a:r>
            <a:r>
              <a:rPr lang="en-US" b="1" dirty="0" smtClean="0"/>
              <a:t>consent </a:t>
            </a:r>
            <a:r>
              <a:rPr lang="en-US" dirty="0" smtClean="0"/>
              <a:t>for the search</a:t>
            </a:r>
          </a:p>
          <a:p>
            <a:pPr lvl="1"/>
            <a:r>
              <a:rPr lang="en-US" dirty="0" smtClean="0"/>
              <a:t>"Voluntary" will be judged on the totality of the circumstances</a:t>
            </a:r>
          </a:p>
          <a:p>
            <a:pPr lvl="1"/>
            <a:r>
              <a:rPr lang="en-US" dirty="0" smtClean="0"/>
              <a:t>Consent can be revoked at any time</a:t>
            </a:r>
          </a:p>
          <a:p>
            <a:pPr lvl="1"/>
            <a:r>
              <a:rPr lang="en-US" dirty="0" smtClean="0"/>
              <a:t>Search must stop at that time</a:t>
            </a:r>
          </a:p>
          <a:p>
            <a:pPr lvl="1"/>
            <a:r>
              <a:rPr lang="en-US" dirty="0" smtClean="0"/>
              <a:t>BUT if you have already made a forensic clone, you only need to return the original and </a:t>
            </a:r>
            <a:r>
              <a:rPr lang="en-US" b="1" dirty="0" smtClean="0"/>
              <a:t>may continue to examine the clone</a:t>
            </a:r>
          </a:p>
          <a:p>
            <a:pPr lvl="1"/>
            <a:r>
              <a:rPr lang="en-US" dirty="0" smtClean="0"/>
              <a:t>So </a:t>
            </a:r>
            <a:r>
              <a:rPr lang="en-US" b="1" dirty="0" smtClean="0"/>
              <a:t>make the clone promptly</a:t>
            </a:r>
          </a:p>
          <a:p>
            <a:r>
              <a:rPr lang="en-US" b="1" dirty="0" smtClean="0"/>
              <a:t>Scope of consent </a:t>
            </a:r>
            <a:endParaRPr lang="en-US" dirty="0" smtClean="0"/>
          </a:p>
          <a:p>
            <a:pPr lvl="1"/>
            <a:r>
              <a:rPr lang="en-US" dirty="0" smtClean="0"/>
              <a:t>Consenting to search a house may not apply to closed containers and computers</a:t>
            </a:r>
          </a:p>
          <a:p>
            <a:pPr lvl="1"/>
            <a:r>
              <a:rPr lang="en-US" dirty="0" smtClean="0"/>
              <a:t>Party may set forth </a:t>
            </a:r>
            <a:r>
              <a:rPr lang="en-US" b="1" dirty="0" smtClean="0"/>
              <a:t>restrictions</a:t>
            </a:r>
            <a:r>
              <a:rPr lang="en-US" dirty="0" smtClean="0"/>
              <a:t> on the 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15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33477"/>
            <a:ext cx="8229600" cy="692686"/>
          </a:xfrm>
        </p:spPr>
        <p:txBody>
          <a:bodyPr/>
          <a:lstStyle/>
          <a:p>
            <a:r>
              <a:rPr lang="en-US" dirty="0" smtClean="0"/>
              <a:t>Link Ch 7h</a:t>
            </a:r>
            <a:endParaRPr lang="en-US" dirty="0"/>
          </a:p>
        </p:txBody>
      </p:sp>
      <p:pic>
        <p:nvPicPr>
          <p:cNvPr id="4" name="Picture 3" descr="Screen Shot 2013-03-20 at 12.40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781" y="1635482"/>
            <a:ext cx="7115430" cy="3524117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1195374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Third parties </a:t>
            </a:r>
            <a:r>
              <a:rPr lang="en-US" sz="2800" dirty="0" smtClean="0"/>
              <a:t>can sometimes consent</a:t>
            </a:r>
          </a:p>
          <a:p>
            <a:pPr lvl="1"/>
            <a:r>
              <a:rPr lang="en-US" sz="2400" dirty="0" smtClean="0"/>
              <a:t>Roommates, spouses, parents…</a:t>
            </a:r>
          </a:p>
          <a:p>
            <a:r>
              <a:rPr lang="en-US" sz="2800" dirty="0" smtClean="0"/>
              <a:t>If a device is </a:t>
            </a:r>
            <a:r>
              <a:rPr lang="en-US" sz="2800" b="1" dirty="0" smtClean="0"/>
              <a:t>shared</a:t>
            </a:r>
            <a:r>
              <a:rPr lang="en-US" sz="2800" dirty="0" smtClean="0"/>
              <a:t>, all parties can consent to search its </a:t>
            </a:r>
            <a:r>
              <a:rPr lang="en-US" sz="2800" b="1" dirty="0" smtClean="0"/>
              <a:t>common</a:t>
            </a:r>
            <a:r>
              <a:rPr lang="en-US" sz="2800" dirty="0" smtClean="0"/>
              <a:t> </a:t>
            </a:r>
            <a:r>
              <a:rPr lang="en-US" sz="2800" b="1" dirty="0" smtClean="0"/>
              <a:t>areas</a:t>
            </a:r>
          </a:p>
          <a:p>
            <a:pPr lvl="1"/>
            <a:r>
              <a:rPr lang="en-US" sz="2400" dirty="0" smtClean="0"/>
              <a:t>None of the users have a reasonable expectation of privacy in the common areas</a:t>
            </a:r>
          </a:p>
          <a:p>
            <a:r>
              <a:rPr lang="en-US" sz="2800" b="1" dirty="0" smtClean="0"/>
              <a:t>Password-protected areas </a:t>
            </a:r>
            <a:r>
              <a:rPr lang="en-US" sz="2800" dirty="0" smtClean="0"/>
              <a:t>are not common areas</a:t>
            </a:r>
          </a:p>
          <a:p>
            <a:pPr lvl="1"/>
            <a:r>
              <a:rPr lang="en-US" sz="2400" dirty="0" smtClean="0"/>
              <a:t>Unless the suspect shared the password with the third party</a:t>
            </a:r>
          </a:p>
        </p:txBody>
      </p:sp>
    </p:spTree>
    <p:extLst>
      <p:ext uri="{BB962C8B-B14F-4D97-AF65-F5344CB8AC3E}">
        <p14:creationId xmlns:p14="http://schemas.microsoft.com/office/powerpoint/2010/main" val="1942036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Spouses</a:t>
            </a:r>
            <a:r>
              <a:rPr lang="en-US" sz="2800" dirty="0"/>
              <a:t> can consent to the search of common areas</a:t>
            </a:r>
          </a:p>
          <a:p>
            <a:r>
              <a:rPr lang="en-US" sz="2800" b="1" dirty="0" smtClean="0"/>
              <a:t>Parents</a:t>
            </a:r>
            <a:r>
              <a:rPr lang="en-US" sz="2800" dirty="0" smtClean="0"/>
              <a:t> </a:t>
            </a:r>
            <a:r>
              <a:rPr lang="en-US" sz="2800" dirty="0"/>
              <a:t>can consent to a search of a minor child's property (age under 18)</a:t>
            </a:r>
          </a:p>
          <a:p>
            <a:r>
              <a:rPr lang="en-US" sz="2800" b="1" dirty="0" smtClean="0"/>
              <a:t>Technicians</a:t>
            </a:r>
            <a:r>
              <a:rPr lang="en-US" sz="2800" dirty="0" smtClean="0"/>
              <a:t> often uncover evidence during their work</a:t>
            </a:r>
          </a:p>
          <a:p>
            <a:pPr lvl="1"/>
            <a:r>
              <a:rPr lang="en-US" sz="2400" dirty="0" smtClean="0"/>
              <a:t>It's unclear whether technicians have the right to consent to a 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106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4400" dirty="0" smtClean="0"/>
              <a:t>Topics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chemeClr val="tx1"/>
                </a:solidFill>
              </a:rPr>
              <a:t>Fourth Amendment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E-Discovery</a:t>
            </a:r>
          </a:p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chemeClr val="tx1"/>
                </a:solidFill>
              </a:rPr>
              <a:t>Duty to Preserve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Private Searches</a:t>
            </a:r>
          </a:p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chemeClr val="tx1"/>
                </a:solidFill>
              </a:rPr>
              <a:t>ECPA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Searching With &amp; Without a Warrant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1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Exigent Circumstances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An immediate seizure and search of a digital device is required under one of three conditions:</a:t>
            </a:r>
          </a:p>
          <a:p>
            <a:r>
              <a:rPr lang="en-US" sz="2800" dirty="0" smtClean="0"/>
              <a:t>Evidence is under </a:t>
            </a:r>
            <a:r>
              <a:rPr lang="en-US" sz="2800" b="1" dirty="0" smtClean="0"/>
              <a:t>imminent threat of destruction</a:t>
            </a:r>
          </a:p>
          <a:p>
            <a:r>
              <a:rPr lang="en-US" sz="2800" dirty="0" smtClean="0"/>
              <a:t>A </a:t>
            </a:r>
            <a:r>
              <a:rPr lang="en-US" sz="2800" b="1" dirty="0" smtClean="0"/>
              <a:t>threat</a:t>
            </a:r>
            <a:r>
              <a:rPr lang="en-US" sz="2800" dirty="0" smtClean="0"/>
              <a:t> puts law enforcement or the public in </a:t>
            </a:r>
            <a:r>
              <a:rPr lang="en-US" sz="2800" b="1" dirty="0" smtClean="0"/>
              <a:t>danger</a:t>
            </a:r>
          </a:p>
          <a:p>
            <a:r>
              <a:rPr lang="en-US" sz="2800" dirty="0" smtClean="0"/>
              <a:t>Suspect is </a:t>
            </a:r>
            <a:r>
              <a:rPr lang="en-US" sz="2800" b="1" dirty="0" smtClean="0"/>
              <a:t>expected to escape </a:t>
            </a:r>
            <a:r>
              <a:rPr lang="en-US" sz="2800" dirty="0" smtClean="0"/>
              <a:t>before a search warrant can be acquired</a:t>
            </a:r>
          </a:p>
          <a:p>
            <a:pPr lvl="1"/>
            <a:r>
              <a:rPr lang="en-US" sz="2400" dirty="0" smtClean="0"/>
              <a:t>This may justify seizure only, not 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5835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officers are </a:t>
            </a:r>
            <a:r>
              <a:rPr lang="en-US" b="1" dirty="0" smtClean="0"/>
              <a:t>legally</a:t>
            </a:r>
            <a:r>
              <a:rPr lang="en-US" dirty="0" smtClean="0"/>
              <a:t> </a:t>
            </a:r>
            <a:r>
              <a:rPr lang="en-US" b="1" dirty="0" smtClean="0"/>
              <a:t>allowed</a:t>
            </a:r>
            <a:r>
              <a:rPr lang="en-US" dirty="0" smtClean="0"/>
              <a:t> to be </a:t>
            </a:r>
            <a:r>
              <a:rPr lang="en-US" b="1" dirty="0" smtClean="0"/>
              <a:t>where</a:t>
            </a:r>
            <a:r>
              <a:rPr lang="en-US" dirty="0" smtClean="0"/>
              <a:t> </a:t>
            </a:r>
            <a:r>
              <a:rPr lang="en-US" b="1" dirty="0" smtClean="0"/>
              <a:t>they</a:t>
            </a:r>
            <a:r>
              <a:rPr lang="en-US" dirty="0" smtClean="0"/>
              <a:t> </a:t>
            </a:r>
            <a:r>
              <a:rPr lang="en-US" b="1" dirty="0" smtClean="0"/>
              <a:t>are</a:t>
            </a:r>
            <a:r>
              <a:rPr lang="en-US" dirty="0" smtClean="0"/>
              <a:t> and can see something </a:t>
            </a:r>
            <a:r>
              <a:rPr lang="en-US" b="1" dirty="0" smtClean="0"/>
              <a:t>immediately</a:t>
            </a:r>
            <a:r>
              <a:rPr lang="en-US" dirty="0" smtClean="0"/>
              <a:t> </a:t>
            </a:r>
            <a:r>
              <a:rPr lang="en-US" b="1" dirty="0" smtClean="0"/>
              <a:t>incriminating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They can use that evidence</a:t>
            </a:r>
          </a:p>
          <a:p>
            <a:r>
              <a:rPr lang="en-US" dirty="0" smtClean="0"/>
              <a:t>A forensic examiner investigating one crime may find evidence of another</a:t>
            </a:r>
          </a:p>
          <a:p>
            <a:pPr lvl="1"/>
            <a:r>
              <a:rPr lang="en-US" dirty="0" smtClean="0"/>
              <a:t>Stop the search until a separate search warrant is obtained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19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searches are allowed more latitude</a:t>
            </a:r>
          </a:p>
          <a:p>
            <a:pPr lvl="1"/>
            <a:r>
              <a:rPr lang="en-US" b="1" dirty="0" smtClean="0"/>
              <a:t>Border searches</a:t>
            </a:r>
          </a:p>
          <a:p>
            <a:pPr lvl="1"/>
            <a:r>
              <a:rPr lang="en-US" dirty="0" smtClean="0"/>
              <a:t>Searches by </a:t>
            </a:r>
            <a:r>
              <a:rPr lang="en-US" b="1" dirty="0" smtClean="0"/>
              <a:t>probation </a:t>
            </a:r>
            <a:r>
              <a:rPr lang="en-US" dirty="0" smtClean="0"/>
              <a:t>or </a:t>
            </a:r>
            <a:r>
              <a:rPr lang="en-US" b="1" dirty="0" smtClean="0"/>
              <a:t>parole </a:t>
            </a:r>
            <a:r>
              <a:rPr lang="en-US" dirty="0" smtClean="0"/>
              <a:t>officers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00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Employees in the </a:t>
            </a:r>
            <a:r>
              <a:rPr lang="en-US" b="1" dirty="0" smtClean="0"/>
              <a:t>workplace</a:t>
            </a:r>
            <a:r>
              <a:rPr lang="en-US" dirty="0" smtClean="0"/>
              <a:t> may not have a reasonable expectation of privacy</a:t>
            </a:r>
          </a:p>
          <a:p>
            <a:r>
              <a:rPr lang="en-US" dirty="0" smtClean="0"/>
              <a:t>Officers can search a computer if an </a:t>
            </a:r>
            <a:r>
              <a:rPr lang="en-US" b="1" dirty="0" smtClean="0"/>
              <a:t>employer</a:t>
            </a:r>
            <a:r>
              <a:rPr lang="en-US" dirty="0" smtClean="0"/>
              <a:t> or </a:t>
            </a:r>
            <a:r>
              <a:rPr lang="en-US" b="1" dirty="0" smtClean="0"/>
              <a:t>co-worker</a:t>
            </a:r>
            <a:r>
              <a:rPr lang="en-US" dirty="0" smtClean="0"/>
              <a:t> with shared authority gives permission</a:t>
            </a:r>
          </a:p>
          <a:p>
            <a:r>
              <a:rPr lang="en-US" b="1" dirty="0" smtClean="0"/>
              <a:t>Government</a:t>
            </a:r>
            <a:r>
              <a:rPr lang="en-US" dirty="0" smtClean="0"/>
              <a:t> </a:t>
            </a:r>
            <a:r>
              <a:rPr lang="en-US" b="1" dirty="0" smtClean="0"/>
              <a:t>employees</a:t>
            </a:r>
            <a:r>
              <a:rPr lang="en-US" dirty="0" smtClean="0"/>
              <a:t> can only be searched if the search is "</a:t>
            </a:r>
            <a:r>
              <a:rPr lang="en-US" b="1" dirty="0" smtClean="0"/>
              <a:t>work-related</a:t>
            </a:r>
            <a:r>
              <a:rPr lang="en-US" dirty="0" smtClean="0"/>
              <a:t>, justified at their inception, and permissible in scope"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69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Searching with a Warrant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07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with a Warrant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Search warrant is granted by a judge, based on </a:t>
            </a:r>
            <a:r>
              <a:rPr lang="en-US" sz="2800" b="1" dirty="0" smtClean="0"/>
              <a:t>probable cause </a:t>
            </a:r>
            <a:r>
              <a:rPr lang="en-US" sz="2800" dirty="0" smtClean="0"/>
              <a:t>that a crime was committed and evidence will be found at that location</a:t>
            </a:r>
          </a:p>
          <a:p>
            <a:r>
              <a:rPr lang="en-US" sz="2800" dirty="0" smtClean="0"/>
              <a:t>Computer may have different roles</a:t>
            </a:r>
          </a:p>
          <a:p>
            <a:pPr lvl="1"/>
            <a:r>
              <a:rPr lang="en-US" sz="2400" dirty="0" smtClean="0"/>
              <a:t>A computer containing child porn is </a:t>
            </a:r>
            <a:r>
              <a:rPr lang="en-US" sz="2400" b="1" dirty="0" smtClean="0"/>
              <a:t>contraband</a:t>
            </a:r>
          </a:p>
          <a:p>
            <a:pPr lvl="1"/>
            <a:r>
              <a:rPr lang="en-US" sz="2400" dirty="0" smtClean="0"/>
              <a:t>Computer may </a:t>
            </a:r>
            <a:r>
              <a:rPr lang="en-US" sz="2400" b="1" dirty="0" smtClean="0"/>
              <a:t>contain</a:t>
            </a:r>
            <a:r>
              <a:rPr lang="en-US" sz="2400" dirty="0" smtClean="0"/>
              <a:t> </a:t>
            </a:r>
            <a:r>
              <a:rPr lang="en-US" sz="2400" b="1" dirty="0" smtClean="0"/>
              <a:t>incriminating</a:t>
            </a:r>
            <a:r>
              <a:rPr lang="en-US" sz="2400" dirty="0" smtClean="0"/>
              <a:t> </a:t>
            </a:r>
            <a:r>
              <a:rPr lang="en-US" sz="2400" b="1" dirty="0" smtClean="0"/>
              <a:t>documents</a:t>
            </a:r>
          </a:p>
          <a:p>
            <a:pPr lvl="1"/>
            <a:r>
              <a:rPr lang="en-US" sz="2400" dirty="0" smtClean="0"/>
              <a:t>Computer may be the </a:t>
            </a:r>
            <a:r>
              <a:rPr lang="en-US" sz="2400" b="1" dirty="0" smtClean="0"/>
              <a:t>instrument </a:t>
            </a:r>
            <a:r>
              <a:rPr lang="en-US" sz="2400" dirty="0" smtClean="0"/>
              <a:t>of a crime such as hacking</a:t>
            </a:r>
          </a:p>
        </p:txBody>
      </p:sp>
    </p:spTree>
    <p:extLst>
      <p:ext uri="{BB962C8B-B14F-4D97-AF65-F5344CB8AC3E}">
        <p14:creationId xmlns:p14="http://schemas.microsoft.com/office/powerpoint/2010/main" val="9078318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Seize Hardware or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Hardware must be seized if computer is:</a:t>
            </a:r>
          </a:p>
          <a:p>
            <a:pPr lvl="1"/>
            <a:r>
              <a:rPr lang="en-US" sz="2800" b="1" dirty="0" smtClean="0"/>
              <a:t>Contraband</a:t>
            </a:r>
          </a:p>
          <a:p>
            <a:pPr lvl="1"/>
            <a:r>
              <a:rPr lang="en-US" sz="2800" b="1" dirty="0" smtClean="0"/>
              <a:t>Evidence</a:t>
            </a:r>
          </a:p>
          <a:p>
            <a:pPr lvl="1"/>
            <a:r>
              <a:rPr lang="en-US" sz="2800" b="1" dirty="0" smtClean="0"/>
              <a:t>Fruits</a:t>
            </a:r>
          </a:p>
          <a:p>
            <a:pPr lvl="1"/>
            <a:r>
              <a:rPr lang="en-US" sz="2800" b="1" dirty="0" smtClean="0"/>
              <a:t>Instrumentality</a:t>
            </a:r>
          </a:p>
          <a:p>
            <a:r>
              <a:rPr lang="en-US" sz="3200" dirty="0" smtClean="0"/>
              <a:t>Otherwise, all you need is the data</a:t>
            </a:r>
            <a:endParaRPr lang="en-US" sz="3200" dirty="0"/>
          </a:p>
          <a:p>
            <a:pPr lvl="1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05282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state clearly what can be seized and what cannot</a:t>
            </a:r>
            <a:endParaRPr lang="en-US" dirty="0"/>
          </a:p>
        </p:txBody>
      </p:sp>
      <p:pic>
        <p:nvPicPr>
          <p:cNvPr id="4" name="Picture 3" descr="Screen Shot 2013-03-20 at 5.53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69" y="2752020"/>
            <a:ext cx="6974237" cy="3197731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3203060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Establishing Need for Off-Site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Examination is time-consuming and best performed in a forensics lab</a:t>
            </a:r>
          </a:p>
          <a:p>
            <a:r>
              <a:rPr lang="en-US" dirty="0" smtClean="0"/>
              <a:t>This should be explained in the affidavit justifying removing and holding the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122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Stored Communications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Lays out process law enforcement must use to force disclosure of data from Internet Service Providers (ISPs)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Subscriber and billing information</a:t>
            </a:r>
          </a:p>
          <a:p>
            <a:r>
              <a:rPr lang="en-US" dirty="0" smtClean="0"/>
              <a:t>Enacted in 1986</a:t>
            </a:r>
          </a:p>
          <a:p>
            <a:r>
              <a:rPr lang="en-US" dirty="0" smtClean="0"/>
              <a:t>Two types of service providers</a:t>
            </a:r>
          </a:p>
          <a:p>
            <a:pPr lvl="1"/>
            <a:r>
              <a:rPr lang="en-US" b="1" dirty="0" smtClean="0"/>
              <a:t>Electronic Communication Service </a:t>
            </a:r>
            <a:r>
              <a:rPr lang="en-US" dirty="0" smtClean="0"/>
              <a:t>(ECS)</a:t>
            </a:r>
          </a:p>
          <a:p>
            <a:pPr lvl="2"/>
            <a:r>
              <a:rPr lang="en-US" dirty="0" smtClean="0"/>
              <a:t>Including telephone and email services, like AOL</a:t>
            </a:r>
          </a:p>
          <a:p>
            <a:pPr lvl="1"/>
            <a:r>
              <a:rPr lang="en-US" b="1" dirty="0" smtClean="0"/>
              <a:t>Remote Computing Service </a:t>
            </a:r>
            <a:r>
              <a:rPr lang="en-US" dirty="0" smtClean="0"/>
              <a:t>(RCS)</a:t>
            </a:r>
          </a:p>
          <a:p>
            <a:pPr lvl="2"/>
            <a:r>
              <a:rPr lang="en-US" dirty="0" smtClean="0"/>
              <a:t>Provides storage or processing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82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sz="6000" dirty="0" smtClean="0">
                <a:solidFill>
                  <a:schemeClr val="tx1"/>
                </a:solidFill>
              </a:rPr>
              <a:t>Fourth Amendment</a:t>
            </a:r>
            <a:endParaRPr lang="en-US" sz="16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348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sz="6600" dirty="0" smtClean="0"/>
              <a:t>E-Discovery</a:t>
            </a:r>
            <a:endParaRPr lang="en-US" sz="199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277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Discovery (eDiscovery)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process of collecting, preparing, reviewing, and producing electronically stored information (ESI) in the context of the legal process</a:t>
            </a:r>
          </a:p>
          <a:p>
            <a:r>
              <a:rPr lang="en-US" sz="2800" dirty="0" smtClean="0"/>
              <a:t>ESI is</a:t>
            </a:r>
          </a:p>
          <a:p>
            <a:pPr lvl="1"/>
            <a:r>
              <a:rPr lang="en-US" sz="2400" dirty="0" smtClean="0"/>
              <a:t>Easily modified</a:t>
            </a:r>
          </a:p>
          <a:p>
            <a:pPr lvl="1"/>
            <a:r>
              <a:rPr lang="en-US" sz="2400" dirty="0" smtClean="0"/>
              <a:t>Volatile</a:t>
            </a:r>
          </a:p>
          <a:p>
            <a:pPr lvl="1"/>
            <a:r>
              <a:rPr lang="en-US" sz="2400" dirty="0" smtClean="0"/>
              <a:t>Easily duplicated or dispersed</a:t>
            </a:r>
          </a:p>
          <a:p>
            <a:pPr lvl="1"/>
            <a:r>
              <a:rPr lang="en-US" sz="2400" dirty="0" smtClean="0"/>
              <a:t>Large volume of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51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sz="3600" dirty="0" smtClean="0">
                <a:solidFill>
                  <a:schemeClr val="tx1"/>
                </a:solidFill>
              </a:rPr>
              <a:t>Duty to Preserve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of Civil Procedure were changed in 2006 to address digital evidence</a:t>
            </a:r>
          </a:p>
          <a:p>
            <a:r>
              <a:rPr lang="en-US" dirty="0" smtClean="0"/>
              <a:t>Opposing attorneys must deal with ESI early in the process</a:t>
            </a:r>
          </a:p>
          <a:p>
            <a:r>
              <a:rPr lang="en-US" b="1" dirty="0" smtClean="0"/>
              <a:t>Duty to preserve </a:t>
            </a:r>
            <a:r>
              <a:rPr lang="en-US" dirty="0" smtClean="0"/>
              <a:t>potentially relevant data begins with there is "reasonable expectation of litigation"</a:t>
            </a:r>
          </a:p>
          <a:p>
            <a:r>
              <a:rPr lang="en-US" dirty="0" smtClean="0"/>
              <a:t>Failure to preserve is </a:t>
            </a:r>
            <a:r>
              <a:rPr lang="en-US" b="1" dirty="0" err="1" smtClean="0"/>
              <a:t>spoilation</a:t>
            </a:r>
            <a:r>
              <a:rPr lang="en-US" b="1" dirty="0" smtClean="0"/>
              <a:t> </a:t>
            </a:r>
            <a:r>
              <a:rPr lang="en-US" dirty="0" smtClean="0"/>
              <a:t>of evidence</a:t>
            </a:r>
          </a:p>
          <a:p>
            <a:pPr lvl="1"/>
            <a:r>
              <a:rPr lang="en-US" dirty="0" smtClean="0"/>
              <a:t>Can lead to severe sanctions</a:t>
            </a:r>
          </a:p>
          <a:p>
            <a:r>
              <a:rPr lang="en-US" dirty="0" smtClean="0"/>
              <a:t>Duty to preserve often starts long before a subpoena is 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559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Data sampling </a:t>
            </a:r>
            <a:r>
              <a:rPr lang="en-US" sz="3200" dirty="0" smtClean="0"/>
              <a:t>is a way to test large volumes of ESI for the "existence or frequency of relevant information"</a:t>
            </a:r>
          </a:p>
          <a:p>
            <a:r>
              <a:rPr lang="en-US" sz="3200" dirty="0" smtClean="0"/>
              <a:t>Costs of eDiscovery can be massive</a:t>
            </a:r>
          </a:p>
          <a:p>
            <a:pPr lvl="1"/>
            <a:r>
              <a:rPr lang="en-US" sz="2800" dirty="0" smtClean="0"/>
              <a:t>Typically costs are borne by the producing party</a:t>
            </a:r>
          </a:p>
          <a:p>
            <a:pPr lvl="1"/>
            <a:r>
              <a:rPr lang="en-US" sz="2800" dirty="0" smtClean="0"/>
              <a:t>Costs can be shifted to the requesting party if certain conditions are met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08132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sz="3600" dirty="0" smtClean="0"/>
              <a:t>Private Searches in the Workplace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Employers have a lot of latitude to search an individual's company computer</a:t>
            </a:r>
          </a:p>
          <a:p>
            <a:r>
              <a:rPr lang="en-US" dirty="0" smtClean="0"/>
              <a:t>Best practice: </a:t>
            </a:r>
            <a:r>
              <a:rPr lang="en-US" b="1" dirty="0" smtClean="0"/>
              <a:t>computer use policy </a:t>
            </a:r>
            <a:r>
              <a:rPr lang="en-US" dirty="0" smtClean="0"/>
              <a:t>stating that work computers, email, etc. are for work purposes only and may be searched at any time</a:t>
            </a:r>
          </a:p>
          <a:p>
            <a:r>
              <a:rPr lang="en-US" dirty="0" smtClean="0"/>
              <a:t>Fourth amendment (if law enforcement is doing the search)</a:t>
            </a:r>
          </a:p>
          <a:p>
            <a:pPr lvl="1"/>
            <a:r>
              <a:rPr lang="en-US" dirty="0" smtClean="0"/>
              <a:t>A work computer can be searched with consent of a supervisor or another employee who has common authority over the area to be searched</a:t>
            </a:r>
          </a:p>
          <a:p>
            <a:r>
              <a:rPr lang="en-US" dirty="0" smtClean="0"/>
              <a:t>Consult with attorney for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664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Testimony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Expert witnesses </a:t>
            </a:r>
            <a:r>
              <a:rPr lang="en-US" sz="2800" dirty="0" smtClean="0"/>
              <a:t>can state </a:t>
            </a:r>
            <a:r>
              <a:rPr lang="en-US" sz="2800" b="1" dirty="0" smtClean="0"/>
              <a:t>opinions</a:t>
            </a:r>
          </a:p>
          <a:p>
            <a:r>
              <a:rPr lang="en-US" sz="2800" dirty="0" smtClean="0"/>
              <a:t>Expert doesn't need a PhD or other credentials</a:t>
            </a:r>
          </a:p>
          <a:p>
            <a:r>
              <a:rPr lang="en-US" sz="2800" dirty="0" smtClean="0"/>
              <a:t>An expert has </a:t>
            </a:r>
            <a:r>
              <a:rPr lang="en-US" sz="2800" b="1" dirty="0" smtClean="0"/>
              <a:t>"special knowledge, skill, training, or experience</a:t>
            </a:r>
            <a:r>
              <a:rPr lang="en-US" sz="2800" dirty="0" smtClean="0"/>
              <a:t>" which makes him or her qualified to "aid the </a:t>
            </a:r>
            <a:r>
              <a:rPr lang="en-US" sz="2800" dirty="0" err="1" smtClean="0"/>
              <a:t>factfinder</a:t>
            </a:r>
            <a:r>
              <a:rPr lang="en-US" sz="2800" dirty="0" smtClean="0"/>
              <a:t> in matters that exceed the common knowledge of ordinary people"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44511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images are from the textbook, I didn't cite sources for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5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Fourth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4680"/>
            <a:ext cx="8229600" cy="429148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The right of the people to be secure in their persons, houses, papers, and effects, against </a:t>
            </a:r>
            <a:r>
              <a:rPr lang="en-US" b="1" dirty="0"/>
              <a:t>unreasonable</a:t>
            </a:r>
            <a:r>
              <a:rPr lang="en-US" dirty="0"/>
              <a:t> </a:t>
            </a:r>
            <a:r>
              <a:rPr lang="en-US" b="1" dirty="0"/>
              <a:t>searches</a:t>
            </a:r>
            <a:r>
              <a:rPr lang="en-US" dirty="0"/>
              <a:t> and seizures, shall not be violated, and no </a:t>
            </a:r>
            <a:r>
              <a:rPr lang="en-US" b="1" dirty="0"/>
              <a:t>Warrants</a:t>
            </a:r>
            <a:r>
              <a:rPr lang="en-US" dirty="0"/>
              <a:t> shall issue, but upon </a:t>
            </a:r>
            <a:r>
              <a:rPr lang="en-US" b="1" dirty="0"/>
              <a:t>probable</a:t>
            </a:r>
            <a:r>
              <a:rPr lang="en-US" dirty="0"/>
              <a:t> </a:t>
            </a:r>
            <a:r>
              <a:rPr lang="en-US" b="1" dirty="0"/>
              <a:t>cause</a:t>
            </a:r>
            <a:r>
              <a:rPr lang="en-US" dirty="0"/>
              <a:t>, supported by Oath or affirmation, and particularly describing the place to be searched, and the persons or things to be seized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03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3200" dirty="0" smtClean="0"/>
              <a:t>Criminal Law—Searches Without a Warrant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1. Did the government act?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2. Did that action violate a person's </a:t>
            </a:r>
            <a:r>
              <a:rPr lang="en-US" b="1" dirty="0" smtClean="0"/>
              <a:t>reasonable expectation of privacy</a:t>
            </a:r>
            <a:r>
              <a:rPr lang="en-US" dirty="0" smtClean="0"/>
              <a:t>?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Only if both answers are "YES" does the Fourth Amendment apply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A person acting at the request of law enforcement becomes </a:t>
            </a:r>
            <a:r>
              <a:rPr lang="en-US" b="1" dirty="0" smtClean="0"/>
              <a:t>an agent of the government</a:t>
            </a:r>
            <a:r>
              <a:rPr lang="en-US" dirty="0" smtClean="0"/>
              <a:t>, and Q1=YES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2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Reasonable Expectation of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No simple answer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 computer can be treated as a </a:t>
            </a:r>
            <a:r>
              <a:rPr lang="en-US" b="1" dirty="0" smtClean="0"/>
              <a:t>closed container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If an officer lacks authority to open a desk drawer or box, there isn't authority to examine a computer  either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If a </a:t>
            </a:r>
            <a:r>
              <a:rPr lang="en-US" b="1" dirty="0" smtClean="0"/>
              <a:t>reasonable expectation of privacy </a:t>
            </a:r>
            <a:r>
              <a:rPr lang="en-US" dirty="0" smtClean="0"/>
              <a:t>exists, the government must get a </a:t>
            </a:r>
            <a:r>
              <a:rPr lang="en-US" b="1" dirty="0" smtClean="0"/>
              <a:t>search warrant</a:t>
            </a:r>
            <a:r>
              <a:rPr lang="en-US" dirty="0" smtClean="0"/>
              <a:t>, or meet one of the documented exceptions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Are individual files closed containers?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Case law is unclear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Data a individual places on shared computers or drives is not protected by the fourth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60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Private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174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Fourth amendment does not apply if the examiner is not acting at the request of government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If a Geek Squad worker finds illegal files on a computer, that evidence is admissible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Link Ch 7a</a:t>
            </a:r>
            <a:endParaRPr lang="en-US" dirty="0"/>
          </a:p>
        </p:txBody>
      </p:sp>
      <p:pic>
        <p:nvPicPr>
          <p:cNvPr id="4" name="Picture 3" descr="Screen Shot 2013-03-20 at 11.47.2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24" y="3409863"/>
            <a:ext cx="7432945" cy="2186679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1824269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Treated like regular postal mail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Email has fourth amendment protection while it is being transmitted, but the protection stops when it is delivered to its destination.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Legal interception </a:t>
            </a:r>
            <a:r>
              <a:rPr lang="en-US" dirty="0" smtClean="0"/>
              <a:t>is regulated by the Wiretap Act of 1968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Prohibits unauthorized monitoring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Lists procedures needed to obtain a warrant for wiretapping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1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The Electronic Communications Privacy Act (ECPA)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Bans third parties from intercepting and/or disclosing electronic communications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An amendment to the </a:t>
            </a:r>
            <a:r>
              <a:rPr lang="en-US" dirty="0"/>
              <a:t>the Wiretap </a:t>
            </a:r>
            <a:r>
              <a:rPr lang="en-US" dirty="0" smtClean="0"/>
              <a:t>Act, passed in 1968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Changed in 1994 by </a:t>
            </a:r>
            <a:r>
              <a:rPr lang="en-US" b="1" dirty="0" smtClean="0"/>
              <a:t>CALEA (Communications Assistance to Law Enforcement Act)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Changed again by the </a:t>
            </a:r>
            <a:r>
              <a:rPr lang="en-US" b="1" dirty="0" smtClean="0"/>
              <a:t>PATRIOT Act 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Re-authorized in 2006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29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1362</TotalTime>
  <Words>1402</Words>
  <Application>Microsoft Macintosh PowerPoint</Application>
  <PresentationFormat>On-screen Show (4:3)</PresentationFormat>
  <Paragraphs>172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Executive</vt:lpstr>
      <vt:lpstr>7. Legal</vt:lpstr>
      <vt:lpstr>Topics</vt:lpstr>
      <vt:lpstr>Fourth Amendment</vt:lpstr>
      <vt:lpstr>Fourth Amendment</vt:lpstr>
      <vt:lpstr>Criminal Law—Searches Without a Warrant</vt:lpstr>
      <vt:lpstr>Reasonable Expectation of Privacy</vt:lpstr>
      <vt:lpstr>Private Searches</vt:lpstr>
      <vt:lpstr>Email</vt:lpstr>
      <vt:lpstr>The Electronic Communications Privacy Act (ECPA)</vt:lpstr>
      <vt:lpstr>CALEA (Communications Assistance to Law Enforcement Act)</vt:lpstr>
      <vt:lpstr>CALEA and the Internet</vt:lpstr>
      <vt:lpstr>The USA PATRIOT Act</vt:lpstr>
      <vt:lpstr>EFF on PATRIOT Act</vt:lpstr>
      <vt:lpstr>National Security Letters</vt:lpstr>
      <vt:lpstr>Exceptions to the Search Warrant Requirement</vt:lpstr>
      <vt:lpstr>Exceptions to the Search Warrant Requirement</vt:lpstr>
      <vt:lpstr>Consent Forms</vt:lpstr>
      <vt:lpstr>Consent Searches</vt:lpstr>
      <vt:lpstr>Consent Searches</vt:lpstr>
      <vt:lpstr>Exigent Circumstances</vt:lpstr>
      <vt:lpstr>Plain View</vt:lpstr>
      <vt:lpstr>Border Searches</vt:lpstr>
      <vt:lpstr>Employees</vt:lpstr>
      <vt:lpstr>Searching with a Warrant</vt:lpstr>
      <vt:lpstr>Searching with a Warrant</vt:lpstr>
      <vt:lpstr>Seize Hardware or Information?</vt:lpstr>
      <vt:lpstr>Particularity</vt:lpstr>
      <vt:lpstr>Establishing Need for Off-Site Analysis</vt:lpstr>
      <vt:lpstr>Stored Communications Act</vt:lpstr>
      <vt:lpstr>E-Discovery</vt:lpstr>
      <vt:lpstr>Electronic Discovery (eDiscovery)</vt:lpstr>
      <vt:lpstr>Duty to Preserve</vt:lpstr>
      <vt:lpstr>eDiscovery</vt:lpstr>
      <vt:lpstr>Private Searches in the Workplace</vt:lpstr>
      <vt:lpstr>Expert Testimony</vt:lpstr>
      <vt:lpstr>Source of Images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Sam Bowne</dc:creator>
  <cp:lastModifiedBy>Sam Bowne</cp:lastModifiedBy>
  <cp:revision>148</cp:revision>
  <dcterms:created xsi:type="dcterms:W3CDTF">2013-01-11T00:10:04Z</dcterms:created>
  <dcterms:modified xsi:type="dcterms:W3CDTF">2013-03-21T01:28:04Z</dcterms:modified>
</cp:coreProperties>
</file>