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10" r:id="rId3"/>
    <p:sldId id="421" r:id="rId4"/>
    <p:sldId id="422" r:id="rId5"/>
    <p:sldId id="423" r:id="rId6"/>
    <p:sldId id="420" r:id="rId7"/>
    <p:sldId id="424" r:id="rId8"/>
    <p:sldId id="425" r:id="rId9"/>
    <p:sldId id="426" r:id="rId10"/>
    <p:sldId id="432" r:id="rId11"/>
    <p:sldId id="433" r:id="rId12"/>
    <p:sldId id="436" r:id="rId13"/>
    <p:sldId id="437" r:id="rId14"/>
    <p:sldId id="427" r:id="rId15"/>
    <p:sldId id="438" r:id="rId16"/>
    <p:sldId id="439" r:id="rId17"/>
    <p:sldId id="440" r:id="rId18"/>
    <p:sldId id="428" r:id="rId19"/>
    <p:sldId id="429" r:id="rId20"/>
    <p:sldId id="430" r:id="rId21"/>
    <p:sldId id="431" r:id="rId22"/>
    <p:sldId id="442" r:id="rId23"/>
    <p:sldId id="443" r:id="rId24"/>
    <p:sldId id="419" r:id="rId25"/>
    <p:sldId id="444" r:id="rId26"/>
    <p:sldId id="445" r:id="rId27"/>
    <p:sldId id="446" r:id="rId28"/>
    <p:sldId id="448" r:id="rId29"/>
    <p:sldId id="449" r:id="rId30"/>
    <p:sldId id="441" r:id="rId31"/>
    <p:sldId id="450" r:id="rId32"/>
    <p:sldId id="447" r:id="rId33"/>
    <p:sldId id="451" r:id="rId34"/>
    <p:sldId id="452" r:id="rId35"/>
    <p:sldId id="418" r:id="rId36"/>
    <p:sldId id="453" r:id="rId37"/>
    <p:sldId id="454" r:id="rId38"/>
    <p:sldId id="45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481" autoAdjust="0"/>
  </p:normalViewPr>
  <p:slideViewPr>
    <p:cSldViewPr snapToGrid="0" snapToObjects="1">
      <p:cViewPr varScale="1">
        <p:scale>
          <a:sx n="74" d="100"/>
          <a:sy n="74" d="100"/>
        </p:scale>
        <p:origin x="-10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4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24AE-0CFD-F24B-9D88-09FA47159BEE}" type="datetimeFigureOut">
              <a:rPr lang="en-US" smtClean="0"/>
              <a:t>3/12/13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06225-0AF1-8A46-9D2B-3A9B9A89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861A65-B603-984A-B83C-E319DC720686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73911C-66DC-9B4F-B8AF-64D789949194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4CF346-6962-D44B-A619-36D3CA203411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3/12/13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3094"/>
            <a:ext cx="8229600" cy="11669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0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5362458"/>
          </a:xfrm>
        </p:spPr>
        <p:txBody>
          <a:bodyPr/>
          <a:lstStyle/>
          <a:p>
            <a:r>
              <a:rPr lang="en-US" sz="4800" dirty="0">
                <a:latin typeface="Arial"/>
                <a:cs typeface="Arial"/>
              </a:rPr>
              <a:t>6</a:t>
            </a:r>
            <a:r>
              <a:rPr lang="en-US" sz="4800" dirty="0" smtClean="0">
                <a:latin typeface="Arial"/>
                <a:cs typeface="Arial"/>
              </a:rPr>
              <a:t>. </a:t>
            </a:r>
            <a:r>
              <a:rPr lang="en-US" sz="4800" dirty="0" err="1" smtClean="0">
                <a:latin typeface="Arial"/>
                <a:cs typeface="Arial"/>
              </a:rPr>
              <a:t>Antiforensics</a:t>
            </a:r>
            <a:endParaRPr lang="en-US" sz="4800" dirty="0">
              <a:latin typeface="Arial"/>
              <a:cs typeface="Arial"/>
            </a:endParaRPr>
          </a:p>
        </p:txBody>
      </p:sp>
      <p:pic>
        <p:nvPicPr>
          <p:cNvPr id="6" name="Picture 5" descr="ref=sr_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992" y="480511"/>
            <a:ext cx="29083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337"/>
            <a:ext cx="8229600" cy="4525963"/>
          </a:xfrm>
        </p:spPr>
        <p:txBody>
          <a:bodyPr/>
          <a:lstStyle/>
          <a:p>
            <a:r>
              <a:rPr lang="en-US" dirty="0" smtClean="0"/>
              <a:t>Shift each letter forward 13 characters</a:t>
            </a:r>
            <a:endParaRPr lang="en-US" dirty="0"/>
          </a:p>
          <a:p>
            <a:r>
              <a:rPr lang="en-US" sz="3200" dirty="0" smtClean="0">
                <a:latin typeface="Courier"/>
                <a:cs typeface="Courier"/>
              </a:rPr>
              <a:t>ABCDEFGHIJKLMNOPQRSTUVWXYZ</a:t>
            </a:r>
            <a:endParaRPr lang="en-US" sz="3200" dirty="0">
              <a:latin typeface="Courier"/>
              <a:cs typeface="Courier"/>
            </a:endParaRPr>
          </a:p>
          <a:p>
            <a:r>
              <a:rPr lang="en-US" sz="3200" dirty="0" smtClean="0">
                <a:latin typeface="Courier"/>
                <a:cs typeface="Courier"/>
              </a:rPr>
              <a:t>NOPQRSTUVWXYZA</a:t>
            </a:r>
            <a:r>
              <a:rPr lang="en-US" sz="3200" dirty="0">
                <a:latin typeface="Courier"/>
                <a:cs typeface="Courier"/>
              </a:rPr>
              <a:t>BCDEFGHIJKLM</a:t>
            </a:r>
            <a:endParaRPr lang="en-US" sz="3200" dirty="0" smtClean="0">
              <a:latin typeface="Courier"/>
              <a:cs typeface="Courier"/>
            </a:endParaRPr>
          </a:p>
          <a:p>
            <a:r>
              <a:rPr lang="en-US" dirty="0"/>
              <a:t>CCSF </a:t>
            </a:r>
            <a:r>
              <a:rPr lang="en-US" dirty="0">
                <a:sym typeface="Wingdings"/>
              </a:rPr>
              <a:t>--&gt; </a:t>
            </a:r>
            <a:r>
              <a:rPr lang="en-US" dirty="0" smtClean="0">
                <a:sym typeface="Wingdings"/>
              </a:rPr>
              <a:t>PPFS  CCSF</a:t>
            </a:r>
            <a:endParaRPr lang="en-US" dirty="0"/>
          </a:p>
          <a:p>
            <a:r>
              <a:rPr lang="en-US" dirty="0" smtClean="0"/>
              <a:t>Encrypting with ROT13 twice returns you to plaintext</a:t>
            </a:r>
          </a:p>
          <a:p>
            <a:r>
              <a:rPr lang="en-US" dirty="0" smtClean="0"/>
              <a:t>Decryption algorithm = Encryption algorithm</a:t>
            </a:r>
          </a:p>
          <a:p>
            <a:r>
              <a:rPr lang="en-US" dirty="0" smtClean="0"/>
              <a:t>Very weak—</a:t>
            </a:r>
            <a:r>
              <a:rPr lang="en-US" b="1" dirty="0" smtClean="0"/>
              <a:t>obfuscation</a:t>
            </a:r>
            <a:r>
              <a:rPr lang="en-US" dirty="0" smtClean="0"/>
              <a:t>, not encryption</a:t>
            </a:r>
          </a:p>
          <a:p>
            <a:r>
              <a:rPr lang="en-US" dirty="0"/>
              <a:t>Used in </a:t>
            </a:r>
            <a:r>
              <a:rPr lang="en-US" dirty="0" err="1"/>
              <a:t>TypedURLS</a:t>
            </a:r>
            <a:r>
              <a:rPr lang="en-US" dirty="0"/>
              <a:t> registry key, and for passwords in an early version of </a:t>
            </a:r>
            <a:r>
              <a:rPr lang="en-US" dirty="0" smtClean="0"/>
              <a:t>Netscape (Link Ch 6a)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4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DF8D17-A67B-5B49-A8C7-6C781F788A60}" type="slidenum">
              <a:rPr lang="en-US"/>
              <a:pPr/>
              <a:t>11</a:t>
            </a:fld>
            <a:endParaRPr 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Symmetric Cryptography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>
                <a:ea typeface="+mn-ea"/>
              </a:rPr>
              <a:t>One key encrypts and decrypts data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u="sng" dirty="0" smtClean="0">
                <a:ea typeface="+mn-ea"/>
              </a:rPr>
              <a:t>Cleartext</a:t>
            </a:r>
            <a:r>
              <a:rPr lang="en-US" dirty="0" smtClean="0">
                <a:ea typeface="+mn-ea"/>
              </a:rPr>
              <a:t>  with </a:t>
            </a:r>
            <a:r>
              <a:rPr lang="en-US" dirty="0" smtClean="0">
                <a:ea typeface="+mn-ea"/>
              </a:rPr>
              <a:t>	  </a:t>
            </a:r>
            <a:r>
              <a:rPr lang="en-US" u="sng" dirty="0" smtClean="0">
                <a:ea typeface="+mn-ea"/>
              </a:rPr>
              <a:t>Key</a:t>
            </a:r>
            <a:r>
              <a:rPr lang="en-US" dirty="0" smtClean="0">
                <a:ea typeface="+mn-ea"/>
              </a:rPr>
              <a:t>  </a:t>
            </a:r>
            <a:r>
              <a:rPr lang="en-US" dirty="0" smtClean="0">
                <a:ea typeface="+mn-ea"/>
              </a:rPr>
              <a:t>		 </a:t>
            </a:r>
            <a:r>
              <a:rPr lang="en-US" dirty="0" smtClean="0">
                <a:ea typeface="+mn-ea"/>
              </a:rPr>
              <a:t>makes  </a:t>
            </a:r>
            <a:r>
              <a:rPr lang="en-US" u="sng" dirty="0" smtClean="0">
                <a:ea typeface="+mn-ea"/>
              </a:rPr>
              <a:t>Ciphertext</a:t>
            </a:r>
            <a:r>
              <a:rPr lang="en-US" dirty="0" smtClean="0">
                <a:ea typeface="+mn-ea"/>
              </a:rPr>
              <a:t>  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u="sng" dirty="0" smtClean="0">
                <a:ea typeface="+mn-ea"/>
              </a:rPr>
              <a:t>Ciphertext</a:t>
            </a:r>
            <a:r>
              <a:rPr lang="en-US" dirty="0" smtClean="0">
                <a:ea typeface="+mn-ea"/>
              </a:rPr>
              <a:t>  </a:t>
            </a:r>
            <a:r>
              <a:rPr lang="en-US" dirty="0" smtClean="0">
                <a:ea typeface="+mn-ea"/>
              </a:rPr>
              <a:t>with	   </a:t>
            </a:r>
            <a:r>
              <a:rPr lang="en-US" u="sng" dirty="0" smtClean="0">
                <a:ea typeface="+mn-ea"/>
              </a:rPr>
              <a:t>Key</a:t>
            </a:r>
            <a:r>
              <a:rPr lang="en-US" dirty="0" smtClean="0">
                <a:ea typeface="+mn-ea"/>
              </a:rPr>
              <a:t>   </a:t>
            </a:r>
            <a:r>
              <a:rPr lang="en-US" dirty="0" smtClean="0">
                <a:ea typeface="+mn-ea"/>
              </a:rPr>
              <a:t>	makes  </a:t>
            </a:r>
            <a:r>
              <a:rPr lang="en-US" u="sng" dirty="0" smtClean="0">
                <a:ea typeface="+mn-ea"/>
              </a:rPr>
              <a:t>Cleartext</a:t>
            </a:r>
            <a:r>
              <a:rPr lang="en-US" dirty="0" smtClean="0">
                <a:ea typeface="+mn-ea"/>
              </a:rPr>
              <a:t>  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dirty="0" smtClean="0">
              <a:ea typeface="+mn-ea"/>
            </a:endParaRPr>
          </a:p>
        </p:txBody>
      </p: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838200" y="3174013"/>
            <a:ext cx="7391400" cy="1096963"/>
            <a:chOff x="576" y="2208"/>
            <a:chExt cx="4656" cy="691"/>
          </a:xfrm>
        </p:grpSpPr>
        <p:sp>
          <p:nvSpPr>
            <p:cNvPr id="14346" name="Text Box 4"/>
            <p:cNvSpPr txBox="1">
              <a:spLocks noChangeArrowheads="1"/>
            </p:cNvSpPr>
            <p:nvPr/>
          </p:nvSpPr>
          <p:spPr bwMode="auto">
            <a:xfrm>
              <a:off x="576" y="2400"/>
              <a:ext cx="124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Winning Lotto #s:</a:t>
              </a:r>
            </a:p>
          </p:txBody>
        </p:sp>
        <p:sp>
          <p:nvSpPr>
            <p:cNvPr id="14347" name="Text Box 5"/>
            <p:cNvSpPr txBox="1">
              <a:spLocks noChangeArrowheads="1"/>
            </p:cNvSpPr>
            <p:nvPr/>
          </p:nvSpPr>
          <p:spPr bwMode="auto">
            <a:xfrm>
              <a:off x="3984" y="2400"/>
              <a:ext cx="124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aWDHOP#@-w9</a:t>
              </a:r>
            </a:p>
          </p:txBody>
        </p:sp>
        <p:pic>
          <p:nvPicPr>
            <p:cNvPr id="14348" name="Picture 6" descr="MCj0239697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112">
              <a:off x="2208" y="2208"/>
              <a:ext cx="864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12"/>
          <p:cNvGrpSpPr>
            <a:grpSpLocks/>
          </p:cNvGrpSpPr>
          <p:nvPr/>
        </p:nvGrpSpPr>
        <p:grpSpPr bwMode="auto">
          <a:xfrm>
            <a:off x="838200" y="4922837"/>
            <a:ext cx="7391400" cy="1096963"/>
            <a:chOff x="576" y="2208"/>
            <a:chExt cx="4656" cy="691"/>
          </a:xfrm>
        </p:grpSpPr>
        <p:sp>
          <p:nvSpPr>
            <p:cNvPr id="14343" name="Text Box 13"/>
            <p:cNvSpPr txBox="1">
              <a:spLocks noChangeArrowheads="1"/>
            </p:cNvSpPr>
            <p:nvPr/>
          </p:nvSpPr>
          <p:spPr bwMode="auto">
            <a:xfrm>
              <a:off x="576" y="2400"/>
              <a:ext cx="124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aWDHOP#@-w9</a:t>
              </a:r>
            </a:p>
          </p:txBody>
        </p:sp>
        <p:sp>
          <p:nvSpPr>
            <p:cNvPr id="14344" name="Text Box 14"/>
            <p:cNvSpPr txBox="1">
              <a:spLocks noChangeArrowheads="1"/>
            </p:cNvSpPr>
            <p:nvPr/>
          </p:nvSpPr>
          <p:spPr bwMode="auto">
            <a:xfrm>
              <a:off x="3984" y="2400"/>
              <a:ext cx="124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Winning Lotto #s:</a:t>
              </a:r>
            </a:p>
          </p:txBody>
        </p:sp>
        <p:pic>
          <p:nvPicPr>
            <p:cNvPr id="14345" name="Picture 15" descr="MCj0239697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112">
              <a:off x="2208" y="2208"/>
              <a:ext cx="864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533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318CD2-2137-F642-98C2-C5AD0B95AE9E}" type="slidenum">
              <a:rPr lang="en-US"/>
              <a:pPr/>
              <a:t>12</a:t>
            </a:fld>
            <a:endParaRPr 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3094"/>
            <a:ext cx="8229600" cy="875216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</a:rPr>
              <a:t>Asymmetric Cryptography Algorithms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4572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Use two keys that are mathematically related</a:t>
            </a:r>
          </a:p>
          <a:p>
            <a:pPr lvl="1" eaLnBrk="1" hangingPunct="1"/>
            <a:r>
              <a:rPr lang="en-US" dirty="0">
                <a:latin typeface="Arial" charset="0"/>
              </a:rPr>
              <a:t>Data encrypted with one key can be decrypted only with the other key</a:t>
            </a:r>
          </a:p>
          <a:p>
            <a:pPr eaLnBrk="1" hangingPunct="1"/>
            <a:r>
              <a:rPr lang="en-US" dirty="0">
                <a:latin typeface="Arial" charset="0"/>
              </a:rPr>
              <a:t>Another name for asymmetric key cryptography is </a:t>
            </a:r>
            <a:r>
              <a:rPr lang="en-US" b="1" dirty="0">
                <a:latin typeface="Arial" charset="0"/>
              </a:rPr>
              <a:t>public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key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cryptography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Public </a:t>
            </a:r>
            <a:r>
              <a:rPr lang="en-US" dirty="0">
                <a:latin typeface="Arial" charset="0"/>
              </a:rPr>
              <a:t>key: known by the public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lvl="1" eaLnBrk="1" hangingPunct="1"/>
            <a:endParaRPr lang="en-US" dirty="0">
              <a:latin typeface="Arial" charset="0"/>
            </a:endParaRPr>
          </a:p>
          <a:p>
            <a:pPr lvl="1" eaLnBrk="1" hangingPunct="1"/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Private key: known only by owner</a:t>
            </a:r>
          </a:p>
        </p:txBody>
      </p:sp>
      <p:pic>
        <p:nvPicPr>
          <p:cNvPr id="28677" name="Picture 4" descr="key-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82" y="3184505"/>
            <a:ext cx="2419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key-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82" y="4632325"/>
            <a:ext cx="2419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64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D9300D-D325-E742-9C1C-92BADD233965}" type="slidenum">
              <a:rPr lang="en-US"/>
              <a:pPr/>
              <a:t>13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0311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Asymmetric Cryptography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343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u="sng" dirty="0" smtClean="0">
                <a:ea typeface="+mn-ea"/>
              </a:rPr>
              <a:t>Cleartext</a:t>
            </a:r>
            <a:r>
              <a:rPr lang="en-US" dirty="0" smtClean="0">
                <a:ea typeface="+mn-ea"/>
              </a:rPr>
              <a:t>  with   </a:t>
            </a:r>
            <a:r>
              <a:rPr lang="en-US" u="sng" dirty="0" smtClean="0">
                <a:ea typeface="+mn-ea"/>
              </a:rPr>
              <a:t>Public Key</a:t>
            </a:r>
            <a:r>
              <a:rPr lang="en-US" dirty="0" smtClean="0">
                <a:ea typeface="+mn-ea"/>
              </a:rPr>
              <a:t>   makes  </a:t>
            </a:r>
            <a:r>
              <a:rPr lang="en-US" u="sng" dirty="0" smtClean="0">
                <a:ea typeface="+mn-ea"/>
              </a:rPr>
              <a:t>Ciphertext</a:t>
            </a:r>
            <a:r>
              <a:rPr lang="en-US" sz="2000" dirty="0" smtClean="0">
                <a:ea typeface="+mn-ea"/>
              </a:rPr>
              <a:t>  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sz="2000" dirty="0" smtClean="0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sz="2000" dirty="0"/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sz="2000" dirty="0" smtClean="0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sz="2000" dirty="0" smtClean="0"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u="sng" dirty="0" smtClean="0">
                <a:ea typeface="+mn-ea"/>
              </a:rPr>
              <a:t>Ciphertext</a:t>
            </a:r>
            <a:r>
              <a:rPr lang="en-US" dirty="0" smtClean="0">
                <a:ea typeface="+mn-ea"/>
              </a:rPr>
              <a:t>  with   </a:t>
            </a:r>
            <a:r>
              <a:rPr lang="en-US" u="sng" dirty="0" smtClean="0">
                <a:ea typeface="+mn-ea"/>
              </a:rPr>
              <a:t>Private Key</a:t>
            </a:r>
            <a:r>
              <a:rPr lang="en-US" dirty="0" smtClean="0">
                <a:ea typeface="+mn-ea"/>
              </a:rPr>
              <a:t>   makes  </a:t>
            </a:r>
            <a:r>
              <a:rPr lang="en-US" u="sng" dirty="0" smtClean="0">
                <a:ea typeface="+mn-ea"/>
              </a:rPr>
              <a:t>Cleartext</a:t>
            </a:r>
            <a:r>
              <a:rPr lang="en-US" dirty="0" smtClean="0">
                <a:ea typeface="+mn-ea"/>
              </a:rPr>
              <a:t>  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1981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Winning Lotto #s: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57520" y="2590800"/>
            <a:ext cx="1981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/>
              <a:t>aWDHOP</a:t>
            </a:r>
            <a:r>
              <a:rPr lang="en-US" dirty="0"/>
              <a:t>#@-w9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990600" y="4495800"/>
            <a:ext cx="1981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aWDHOP#@-w9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6400800" y="4495800"/>
            <a:ext cx="1981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Winning Lotto #s:</a:t>
            </a:r>
          </a:p>
        </p:txBody>
      </p:sp>
      <p:pic>
        <p:nvPicPr>
          <p:cNvPr id="29705" name="Picture 17" descr="key-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133600"/>
            <a:ext cx="2419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8" descr="key-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40" y="4010025"/>
            <a:ext cx="2419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08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Symmetric Encryption</a:t>
            </a:r>
          </a:p>
          <a:p>
            <a:pPr lvl="1"/>
            <a:r>
              <a:rPr lang="en-US" sz="2800" dirty="0" smtClean="0"/>
              <a:t>DES, 3DES, AES, Blowfish</a:t>
            </a:r>
          </a:p>
          <a:p>
            <a:r>
              <a:rPr lang="en-US" sz="3200" dirty="0" smtClean="0"/>
              <a:t>Asymmetric Encryption</a:t>
            </a:r>
          </a:p>
          <a:p>
            <a:pPr lvl="1"/>
            <a:r>
              <a:rPr lang="en-US" sz="2800" dirty="0" smtClean="0"/>
              <a:t>RSA, ECC, ElGamal</a:t>
            </a:r>
          </a:p>
          <a:p>
            <a:r>
              <a:rPr lang="en-US" sz="3200" dirty="0" smtClean="0"/>
              <a:t>The most secure algorithms are open-source</a:t>
            </a:r>
          </a:p>
          <a:p>
            <a:pPr lvl="1"/>
            <a:r>
              <a:rPr lang="en-US" sz="2800" dirty="0" smtClean="0"/>
              <a:t>Proprietary, secret algorithms are almost always insecure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3279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F69868-6C84-C24C-84DB-86F2CDB42C6A}" type="slidenum">
              <a:rPr lang="en-US"/>
              <a:pPr/>
              <a:t>15</a:t>
            </a:fld>
            <a:endParaRPr 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Keys</a:t>
            </a:r>
            <a:endParaRPr lang="en-US" sz="3200" dirty="0">
              <a:latin typeface="Arial" charset="0"/>
            </a:endParaRP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A sequence of random bits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The range of allowable values is called a </a:t>
            </a:r>
            <a:r>
              <a:rPr lang="en-US" sz="2400" i="1" dirty="0" err="1">
                <a:latin typeface="Arial" charset="0"/>
              </a:rPr>
              <a:t>keyspace</a:t>
            </a:r>
            <a:endParaRPr lang="en-US" sz="2400" i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The larger the </a:t>
            </a:r>
            <a:r>
              <a:rPr lang="en-US" sz="2800" i="1" dirty="0" err="1">
                <a:latin typeface="Arial" charset="0"/>
              </a:rPr>
              <a:t>keyspace</a:t>
            </a:r>
            <a:r>
              <a:rPr lang="en-US" sz="2800" dirty="0">
                <a:latin typeface="Arial" charset="0"/>
              </a:rPr>
              <a:t>, the more secure the key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8-bit key has 2</a:t>
            </a:r>
            <a:r>
              <a:rPr lang="en-US" sz="2400" baseline="30000" dirty="0">
                <a:latin typeface="Arial" charset="0"/>
              </a:rPr>
              <a:t>8</a:t>
            </a:r>
            <a:r>
              <a:rPr lang="en-US" sz="2400" dirty="0">
                <a:latin typeface="Arial" charset="0"/>
              </a:rPr>
              <a:t> = 256 values in </a:t>
            </a:r>
            <a:r>
              <a:rPr lang="en-US" sz="2400" i="1" dirty="0" err="1">
                <a:latin typeface="Arial" charset="0"/>
              </a:rPr>
              <a:t>keyspace</a:t>
            </a:r>
            <a:endParaRPr lang="en-US" sz="2400" i="1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24-bit key has 2</a:t>
            </a:r>
            <a:r>
              <a:rPr lang="en-US" sz="2400" baseline="30000" dirty="0">
                <a:latin typeface="Arial" charset="0"/>
              </a:rPr>
              <a:t>24</a:t>
            </a:r>
            <a:r>
              <a:rPr lang="en-US" sz="2400" dirty="0">
                <a:latin typeface="Arial" charset="0"/>
              </a:rPr>
              <a:t> = 16 million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56-bit key  has 2</a:t>
            </a:r>
            <a:r>
              <a:rPr lang="en-US" sz="2400" baseline="30000" dirty="0">
                <a:latin typeface="Arial" charset="0"/>
              </a:rPr>
              <a:t>56</a:t>
            </a:r>
            <a:r>
              <a:rPr lang="en-US" sz="2400" dirty="0">
                <a:latin typeface="Arial" charset="0"/>
              </a:rPr>
              <a:t> = 7 x 10</a:t>
            </a:r>
            <a:r>
              <a:rPr lang="en-US" sz="2400" baseline="30000" dirty="0">
                <a:latin typeface="Arial" charset="0"/>
              </a:rPr>
              <a:t>16</a:t>
            </a:r>
            <a:r>
              <a:rPr lang="en-US" sz="2400" dirty="0">
                <a:latin typeface="Arial" charset="0"/>
              </a:rPr>
              <a:t>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128-bit key has 2</a:t>
            </a:r>
            <a:r>
              <a:rPr lang="en-US" sz="2400" baseline="30000" dirty="0">
                <a:latin typeface="Arial" charset="0"/>
              </a:rPr>
              <a:t>128</a:t>
            </a:r>
            <a:r>
              <a:rPr lang="en-US" sz="2400" dirty="0">
                <a:latin typeface="Arial" charset="0"/>
              </a:rPr>
              <a:t> = 3 x 10</a:t>
            </a:r>
            <a:r>
              <a:rPr lang="en-US" sz="2400" baseline="30000" dirty="0">
                <a:latin typeface="Arial" charset="0"/>
              </a:rPr>
              <a:t>38 </a:t>
            </a:r>
            <a:r>
              <a:rPr lang="en-US" sz="2400" dirty="0">
                <a:latin typeface="Arial" charset="0"/>
              </a:rPr>
              <a:t>values</a:t>
            </a:r>
            <a:r>
              <a:rPr lang="en-US" sz="2400" baseline="300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151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A633F3-3900-9242-84A1-0AAEF8AD3FF2}" type="slidenum">
              <a:rPr lang="en-US"/>
              <a:pPr/>
              <a:t>16</a:t>
            </a:fld>
            <a:endParaRPr lang="en-US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Brute Force </a:t>
            </a:r>
            <a:r>
              <a:rPr lang="en-US" dirty="0" smtClean="0">
                <a:latin typeface="Arial" charset="0"/>
              </a:rPr>
              <a:t>Attack</a:t>
            </a:r>
            <a:endParaRPr lang="en-US" sz="3200" dirty="0">
              <a:latin typeface="Arial" charset="0"/>
            </a:endParaRP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In 1997 a 56-bit key was broken by brute force</a:t>
            </a:r>
          </a:p>
          <a:p>
            <a:pPr lvl="1" eaLnBrk="1" hangingPunct="1"/>
            <a:r>
              <a:rPr lang="en-US" sz="2800" dirty="0">
                <a:latin typeface="Arial" charset="0"/>
              </a:rPr>
              <a:t>Testing all possible 56-bit keys</a:t>
            </a:r>
          </a:p>
          <a:p>
            <a:pPr lvl="1" eaLnBrk="1" hangingPunct="1"/>
            <a:r>
              <a:rPr lang="en-US" sz="2800" dirty="0">
                <a:latin typeface="Arial" charset="0"/>
              </a:rPr>
              <a:t>Used 14,000 machines organized via the Internet</a:t>
            </a:r>
          </a:p>
          <a:p>
            <a:pPr lvl="1" eaLnBrk="1" hangingPunct="1"/>
            <a:r>
              <a:rPr lang="en-US" sz="2800" dirty="0">
                <a:latin typeface="Arial" charset="0"/>
              </a:rPr>
              <a:t>It took 3 months</a:t>
            </a:r>
          </a:p>
          <a:p>
            <a:pPr lvl="1" eaLnBrk="1" hangingPunct="1"/>
            <a:r>
              <a:rPr lang="en-US" sz="2800" dirty="0">
                <a:latin typeface="Arial" charset="0"/>
              </a:rPr>
              <a:t>See link Ch 12d</a:t>
            </a:r>
          </a:p>
        </p:txBody>
      </p:sp>
    </p:spTree>
    <p:extLst>
      <p:ext uri="{BB962C8B-B14F-4D97-AF65-F5344CB8AC3E}">
        <p14:creationId xmlns:p14="http://schemas.microsoft.com/office/powerpoint/2010/main" val="159656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B825F6-98EC-4546-8D24-09CFA35F183D}" type="slidenum">
              <a:rPr lang="en-US"/>
              <a:pPr/>
              <a:t>17</a:t>
            </a:fld>
            <a:endParaRPr 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How Many Bits Do You Need</a:t>
            </a:r>
            <a:r>
              <a:rPr lang="en-US" sz="4000" dirty="0" smtClean="0">
                <a:latin typeface="Arial" charset="0"/>
              </a:rPr>
              <a:t>?</a:t>
            </a:r>
            <a:endParaRPr lang="en-US" sz="3200" dirty="0">
              <a:latin typeface="Arial" charset="0"/>
            </a:endParaRP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many keys could all the computers on Earth test in a year?</a:t>
            </a:r>
          </a:p>
          <a:p>
            <a:pPr lvl="1" eaLnBrk="1" hangingPunct="1"/>
            <a:r>
              <a:rPr lang="en-US">
                <a:latin typeface="Arial" charset="0"/>
              </a:rPr>
              <a:t>Pentium 4 processor: 10</a:t>
            </a:r>
            <a:r>
              <a:rPr lang="en-US" baseline="30000">
                <a:latin typeface="Arial" charset="0"/>
              </a:rPr>
              <a:t>9 </a:t>
            </a:r>
            <a:r>
              <a:rPr lang="en-US">
                <a:latin typeface="Arial" charset="0"/>
              </a:rPr>
              <a:t>cycles per second</a:t>
            </a:r>
          </a:p>
          <a:p>
            <a:pPr lvl="1" eaLnBrk="1" hangingPunct="1"/>
            <a:r>
              <a:rPr lang="en-US">
                <a:latin typeface="Arial" charset="0"/>
              </a:rPr>
              <a:t>One year = 3 x 10</a:t>
            </a:r>
            <a:r>
              <a:rPr lang="en-US" baseline="30000">
                <a:latin typeface="Arial" charset="0"/>
              </a:rPr>
              <a:t>7 </a:t>
            </a:r>
            <a:r>
              <a:rPr lang="en-US">
                <a:latin typeface="Arial" charset="0"/>
              </a:rPr>
              <a:t>seconds</a:t>
            </a:r>
          </a:p>
          <a:p>
            <a:pPr lvl="1" eaLnBrk="1" hangingPunct="1"/>
            <a:r>
              <a:rPr lang="en-US">
                <a:latin typeface="Arial" charset="0"/>
              </a:rPr>
              <a:t>There are less than 10</a:t>
            </a:r>
            <a:r>
              <a:rPr lang="en-US" baseline="30000">
                <a:latin typeface="Arial" charset="0"/>
              </a:rPr>
              <a:t>10 </a:t>
            </a:r>
            <a:r>
              <a:rPr lang="en-US">
                <a:latin typeface="Arial" charset="0"/>
              </a:rPr>
              <a:t>computers on Earth</a:t>
            </a:r>
          </a:p>
          <a:p>
            <a:pPr lvl="2" eaLnBrk="1" hangingPunct="1"/>
            <a:r>
              <a:rPr lang="en-US">
                <a:latin typeface="Arial" charset="0"/>
              </a:rPr>
              <a:t>One per person</a:t>
            </a:r>
          </a:p>
          <a:p>
            <a:pPr lvl="1" eaLnBrk="1" hangingPunct="1"/>
            <a:r>
              <a:rPr lang="en-US">
                <a:latin typeface="Arial" charset="0"/>
              </a:rPr>
              <a:t>10</a:t>
            </a:r>
            <a:r>
              <a:rPr lang="en-US" baseline="30000">
                <a:latin typeface="Arial" charset="0"/>
              </a:rPr>
              <a:t>9</a:t>
            </a:r>
            <a:r>
              <a:rPr lang="en-US">
                <a:latin typeface="Arial" charset="0"/>
              </a:rPr>
              <a:t> x 3 x 10</a:t>
            </a:r>
            <a:r>
              <a:rPr lang="en-US" baseline="30000">
                <a:latin typeface="Arial" charset="0"/>
              </a:rPr>
              <a:t>7</a:t>
            </a:r>
            <a:r>
              <a:rPr lang="en-US">
                <a:latin typeface="Arial" charset="0"/>
              </a:rPr>
              <a:t> x 10</a:t>
            </a:r>
            <a:r>
              <a:rPr lang="en-US" baseline="30000">
                <a:latin typeface="Arial" charset="0"/>
              </a:rPr>
              <a:t>10 = </a:t>
            </a:r>
            <a:r>
              <a:rPr lang="en-US">
                <a:latin typeface="Arial" charset="0"/>
              </a:rPr>
              <a:t>3 x 10</a:t>
            </a:r>
            <a:r>
              <a:rPr lang="en-US" baseline="30000">
                <a:latin typeface="Arial" charset="0"/>
              </a:rPr>
              <a:t>26</a:t>
            </a:r>
            <a:r>
              <a:rPr lang="en-US">
                <a:latin typeface="Arial" charset="0"/>
              </a:rPr>
              <a:t> calculations </a:t>
            </a:r>
          </a:p>
          <a:p>
            <a:pPr lvl="1" eaLnBrk="1" hangingPunct="1"/>
            <a:r>
              <a:rPr lang="en-US">
                <a:latin typeface="Arial" charset="0"/>
              </a:rPr>
              <a:t>128 bits should be enough (3 x 10</a:t>
            </a:r>
            <a:r>
              <a:rPr lang="en-US" baseline="30000">
                <a:latin typeface="Arial" charset="0"/>
              </a:rPr>
              <a:t>38 </a:t>
            </a:r>
            <a:r>
              <a:rPr lang="en-US">
                <a:latin typeface="Arial" charset="0"/>
              </a:rPr>
              <a:t>values)</a:t>
            </a:r>
          </a:p>
          <a:p>
            <a:pPr lvl="2" eaLnBrk="1" hangingPunct="1"/>
            <a:r>
              <a:rPr lang="en-US">
                <a:latin typeface="Arial" charset="0"/>
              </a:rPr>
              <a:t>Unless computers get </a:t>
            </a:r>
            <a:r>
              <a:rPr lang="en-US" i="1">
                <a:latin typeface="Arial" charset="0"/>
              </a:rPr>
              <a:t>much</a:t>
            </a:r>
            <a:r>
              <a:rPr lang="en-US">
                <a:latin typeface="Arial" charset="0"/>
              </a:rPr>
              <a:t> faster, or someone breaks the algorithm</a:t>
            </a:r>
          </a:p>
        </p:txBody>
      </p:sp>
    </p:spTree>
    <p:extLst>
      <p:ext uri="{BB962C8B-B14F-4D97-AF65-F5344CB8AC3E}">
        <p14:creationId xmlns:p14="http://schemas.microsoft.com/office/powerpoint/2010/main" val="332437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Key Lengths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Private keys of 128 bits or longer are practically unbreakable at the moment</a:t>
            </a:r>
          </a:p>
          <a:p>
            <a:r>
              <a:rPr lang="en-US" sz="3200" dirty="0" smtClean="0"/>
              <a:t>Public keys must be much longer</a:t>
            </a:r>
          </a:p>
          <a:p>
            <a:pPr lvl="1"/>
            <a:r>
              <a:rPr lang="en-US" sz="2800" dirty="0" smtClean="0"/>
              <a:t>2048 bits is the minimum recommended key size for RSA (length Ch 6b)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6422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Encryption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Windows 7: </a:t>
            </a:r>
            <a:r>
              <a:rPr lang="en-US" sz="2800" b="1" dirty="0" smtClean="0"/>
              <a:t>BitLocker </a:t>
            </a:r>
            <a:r>
              <a:rPr lang="en-US" sz="2800" dirty="0" smtClean="0"/>
              <a:t>and </a:t>
            </a:r>
            <a:r>
              <a:rPr lang="en-US" sz="2800" b="1" dirty="0" smtClean="0"/>
              <a:t>EFS</a:t>
            </a:r>
          </a:p>
          <a:p>
            <a:r>
              <a:rPr lang="en-US" sz="2800" dirty="0" smtClean="0"/>
              <a:t>Apple: </a:t>
            </a:r>
            <a:r>
              <a:rPr lang="en-US" sz="2800" b="1" dirty="0" err="1" smtClean="0"/>
              <a:t>FileVault</a:t>
            </a:r>
            <a:endParaRPr lang="en-US" sz="2800" b="1" dirty="0" smtClean="0"/>
          </a:p>
          <a:p>
            <a:r>
              <a:rPr lang="en-US" sz="2800" dirty="0" smtClean="0"/>
              <a:t>Linux: </a:t>
            </a:r>
            <a:r>
              <a:rPr lang="en-US" sz="2800" b="1" dirty="0" smtClean="0"/>
              <a:t>TrueCrypt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Full Disk Encryption </a:t>
            </a:r>
          </a:p>
          <a:p>
            <a:pPr lvl="1"/>
            <a:r>
              <a:rPr lang="en-US" sz="2400" dirty="0" smtClean="0"/>
              <a:t>Much safer</a:t>
            </a:r>
          </a:p>
          <a:p>
            <a:pPr lvl="1"/>
            <a:r>
              <a:rPr lang="en-US" sz="2400" dirty="0" smtClean="0"/>
              <a:t>Does not encrypt a "boot partition"</a:t>
            </a:r>
          </a:p>
          <a:p>
            <a:r>
              <a:rPr lang="en-US" sz="2800" dirty="0" smtClean="0"/>
              <a:t>File and Folder encryption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137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061"/>
          </a:xfrm>
        </p:spPr>
        <p:txBody>
          <a:bodyPr/>
          <a:lstStyle/>
          <a:p>
            <a:r>
              <a:rPr lang="en-US" sz="4400" dirty="0" smtClean="0"/>
              <a:t>Topics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Encryption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Breaking Encryption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Hiding and Destroying Data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File System (EFS)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File Properties in Windows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Uses password to make a key</a:t>
            </a:r>
          </a:p>
          <a:p>
            <a:r>
              <a:rPr lang="en-US" dirty="0" smtClean="0"/>
              <a:t>Part of the NTFS file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2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BitLocker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Encrypts entire system partition</a:t>
            </a:r>
          </a:p>
          <a:p>
            <a:r>
              <a:rPr lang="en-US" sz="2800" b="1" dirty="0" smtClean="0"/>
              <a:t>BitLocker To Go </a:t>
            </a:r>
            <a:r>
              <a:rPr lang="en-US" sz="2800" dirty="0" smtClean="0"/>
              <a:t>encrypts USB sticks</a:t>
            </a:r>
          </a:p>
          <a:p>
            <a:r>
              <a:rPr lang="en-US" sz="2800" dirty="0" smtClean="0"/>
              <a:t>Requires Windows 7 Ultimate</a:t>
            </a:r>
          </a:p>
          <a:p>
            <a:pPr lvl="1"/>
            <a:r>
              <a:rPr lang="en-US" sz="2400" dirty="0" smtClean="0"/>
              <a:t>But it's available in all versions of Windows 8</a:t>
            </a:r>
          </a:p>
          <a:p>
            <a:r>
              <a:rPr lang="en-US" sz="2800" dirty="0" smtClean="0"/>
              <a:t>Uses </a:t>
            </a:r>
            <a:r>
              <a:rPr lang="en-US" sz="2800" b="1" dirty="0" smtClean="0"/>
              <a:t>Trusted Platform Module</a:t>
            </a:r>
            <a:r>
              <a:rPr lang="en-US" sz="2800" dirty="0" smtClean="0"/>
              <a:t> chip</a:t>
            </a:r>
          </a:p>
          <a:p>
            <a:r>
              <a:rPr lang="en-US" sz="2800" dirty="0" smtClean="0"/>
              <a:t>Best forensic method: seize the running, logged-in machine</a:t>
            </a:r>
          </a:p>
          <a:p>
            <a:pPr lvl="1"/>
            <a:r>
              <a:rPr lang="en-US" sz="2400" dirty="0" smtClean="0"/>
              <a:t>BitLocker is decrypted at that point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9178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</a:t>
            </a:r>
            <a:r>
              <a:rPr lang="en-US" dirty="0" err="1" smtClean="0"/>
              <a:t>FileVault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128 bit AES</a:t>
            </a:r>
          </a:p>
          <a:p>
            <a:r>
              <a:rPr lang="en-US" sz="3200" dirty="0" smtClean="0"/>
              <a:t>Can encrypt whole drive</a:t>
            </a:r>
          </a:p>
          <a:p>
            <a:r>
              <a:rPr lang="en-US" sz="3200" dirty="0" smtClean="0"/>
              <a:t>Keys can be backed up with Apple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8276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Free open-source software</a:t>
            </a:r>
          </a:p>
          <a:p>
            <a:r>
              <a:rPr lang="en-US" sz="3200" dirty="0" smtClean="0"/>
              <a:t>Runs on Linux, Mac, or Windows</a:t>
            </a:r>
          </a:p>
          <a:p>
            <a:r>
              <a:rPr lang="en-US" sz="3200" dirty="0" smtClean="0"/>
              <a:t>Can encrypt part or all of a disk</a:t>
            </a:r>
          </a:p>
          <a:p>
            <a:r>
              <a:rPr lang="en-US" sz="3200" dirty="0" smtClean="0"/>
              <a:t>Can use AES, </a:t>
            </a:r>
            <a:r>
              <a:rPr lang="en-US" sz="3200" dirty="0" err="1" smtClean="0"/>
              <a:t>Serpent,or</a:t>
            </a:r>
            <a:r>
              <a:rPr lang="en-US" sz="3200" dirty="0" smtClean="0"/>
              <a:t> </a:t>
            </a:r>
            <a:r>
              <a:rPr lang="en-US" sz="3200" dirty="0" err="1" smtClean="0"/>
              <a:t>Twofish</a:t>
            </a:r>
            <a:endParaRPr lang="en-US" sz="3200" dirty="0"/>
          </a:p>
          <a:p>
            <a:r>
              <a:rPr lang="en-US" sz="3200" dirty="0" smtClean="0"/>
              <a:t>256-bit keys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0656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tx1"/>
                </a:solidFill>
              </a:rPr>
              <a:t>Breaking Encryption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84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Ask the user for it</a:t>
            </a:r>
          </a:p>
          <a:p>
            <a:r>
              <a:rPr lang="en-US" sz="2800" dirty="0" smtClean="0"/>
              <a:t>Brute force attack</a:t>
            </a:r>
          </a:p>
          <a:p>
            <a:pPr lvl="1"/>
            <a:r>
              <a:rPr lang="en-US" sz="2400" dirty="0" smtClean="0"/>
              <a:t>Use every possible combination of characters</a:t>
            </a:r>
          </a:p>
          <a:p>
            <a:r>
              <a:rPr lang="en-US" sz="2800" dirty="0" smtClean="0"/>
              <a:t>Dictionary attack</a:t>
            </a:r>
          </a:p>
          <a:p>
            <a:pPr lvl="1"/>
            <a:r>
              <a:rPr lang="en-US" sz="2400" dirty="0" smtClean="0"/>
              <a:t>Use passwords from a dictionary of common passwords</a:t>
            </a:r>
          </a:p>
          <a:p>
            <a:r>
              <a:rPr lang="en-US" sz="2800" dirty="0" smtClean="0"/>
              <a:t>Reset Passwords</a:t>
            </a:r>
          </a:p>
          <a:p>
            <a:pPr lvl="1"/>
            <a:r>
              <a:rPr lang="en-US" sz="2400" dirty="0" smtClean="0"/>
              <a:t>Possible with administrator privileges or a hacking tool like UBCD</a:t>
            </a:r>
          </a:p>
          <a:p>
            <a:pPr lvl="1"/>
            <a:r>
              <a:rPr lang="en-US" sz="2400" dirty="0" smtClean="0"/>
              <a:t>Won't get you into EFS-encrypted files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361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 the hard disk (and RAM, if possible) of the evidence machine</a:t>
            </a:r>
          </a:p>
          <a:p>
            <a:r>
              <a:rPr lang="en-US" dirty="0" smtClean="0"/>
              <a:t>Extract all strings</a:t>
            </a:r>
          </a:p>
          <a:p>
            <a:r>
              <a:rPr lang="en-US" dirty="0" smtClean="0"/>
              <a:t>Use that as the password dictionary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4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Cracking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Password Recovery Toolkit (PRTK) from </a:t>
            </a:r>
            <a:r>
              <a:rPr lang="en-US" sz="3200" dirty="0" err="1" smtClean="0"/>
              <a:t>AccessData</a:t>
            </a:r>
            <a:endParaRPr lang="en-US" sz="3200" dirty="0" smtClean="0"/>
          </a:p>
          <a:p>
            <a:r>
              <a:rPr lang="en-US" sz="3200" dirty="0" smtClean="0"/>
              <a:t>John the Ripper</a:t>
            </a:r>
          </a:p>
          <a:p>
            <a:r>
              <a:rPr lang="en-US" sz="3200" dirty="0" smtClean="0"/>
              <a:t>Cain</a:t>
            </a:r>
          </a:p>
          <a:p>
            <a:r>
              <a:rPr lang="en-US" sz="3200" dirty="0" smtClean="0"/>
              <a:t>Ophcrack</a:t>
            </a:r>
          </a:p>
          <a:p>
            <a:r>
              <a:rPr lang="en-US" sz="3200" dirty="0" err="1" smtClean="0"/>
              <a:t>Hashcat</a:t>
            </a:r>
            <a:r>
              <a:rPr lang="en-US" sz="3200" dirty="0" smtClean="0"/>
              <a:t> (in Backtrack)</a:t>
            </a:r>
          </a:p>
        </p:txBody>
      </p:sp>
    </p:spTree>
    <p:extLst>
      <p:ext uri="{BB962C8B-B14F-4D97-AF65-F5344CB8AC3E}">
        <p14:creationId xmlns:p14="http://schemas.microsoft.com/office/powerpoint/2010/main" val="2259794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PRTK's Biographical Dictionary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03-12 at 3.3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94" y="1600200"/>
            <a:ext cx="65659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96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3-12 at 3.38.1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b="-1477"/>
          <a:stretch/>
        </p:blipFill>
        <p:spPr>
          <a:xfrm>
            <a:off x="2094436" y="795528"/>
            <a:ext cx="5126831" cy="5925312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47476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7082"/>
          </a:xfrm>
        </p:spPr>
        <p:txBody>
          <a:bodyPr/>
          <a:lstStyle/>
          <a:p>
            <a:r>
              <a:rPr lang="en-US" dirty="0" err="1" smtClean="0"/>
              <a:t>Antiforensics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Techniques to manipulate, erase, or obfuscate digital data to make its examination difficult, time-consuming, or virtually impossible</a:t>
            </a:r>
          </a:p>
        </p:txBody>
      </p:sp>
    </p:spTree>
    <p:extLst>
      <p:ext uri="{BB962C8B-B14F-4D97-AF65-F5344CB8AC3E}">
        <p14:creationId xmlns:p14="http://schemas.microsoft.com/office/powerpoint/2010/main" val="3589124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BitLocker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Cold Boot Attack</a:t>
            </a:r>
          </a:p>
          <a:p>
            <a:pPr lvl="2"/>
            <a:r>
              <a:rPr lang="en-US" sz="2800" dirty="0" smtClean="0"/>
              <a:t>Freeze the RAM and recover the key</a:t>
            </a:r>
          </a:p>
          <a:p>
            <a:pPr lvl="1"/>
            <a:r>
              <a:rPr lang="en-US" sz="2800" dirty="0" smtClean="0"/>
              <a:t>Dissolve the TPM chip and recover the key with a microelectrode</a:t>
            </a:r>
          </a:p>
          <a:p>
            <a:r>
              <a:rPr lang="en-US" sz="3200" dirty="0" smtClean="0"/>
              <a:t>Both are exotic, impractical attacks</a:t>
            </a:r>
          </a:p>
          <a:p>
            <a:r>
              <a:rPr lang="en-US" sz="3200" dirty="0" smtClean="0"/>
              <a:t>User may have backed up the key in a Microsoft account (Ch 7c)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2465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tx1"/>
                </a:solidFill>
              </a:rPr>
              <a:t>Steganography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Steganography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4386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Hiding a </a:t>
            </a:r>
            <a:r>
              <a:rPr lang="en-US" sz="2800" b="1" dirty="0" smtClean="0"/>
              <a:t>payload </a:t>
            </a:r>
            <a:r>
              <a:rPr lang="en-US" sz="2800" dirty="0" smtClean="0"/>
              <a:t>file inside another </a:t>
            </a:r>
            <a:r>
              <a:rPr lang="en-US" sz="2800" b="1" dirty="0" smtClean="0"/>
              <a:t>carrier </a:t>
            </a:r>
            <a:r>
              <a:rPr lang="en-US" sz="2800" dirty="0" smtClean="0"/>
              <a:t>file</a:t>
            </a:r>
          </a:p>
          <a:p>
            <a:r>
              <a:rPr lang="en-US" sz="2800" dirty="0" smtClean="0"/>
              <a:t>Used by Osama Bin Laden and Russian spies (link Ch 6d)</a:t>
            </a:r>
          </a:p>
          <a:p>
            <a:endParaRPr lang="en-US" sz="2800" dirty="0"/>
          </a:p>
        </p:txBody>
      </p:sp>
      <p:pic>
        <p:nvPicPr>
          <p:cNvPr id="6" name="Picture 5" descr="Screen Shot 2013-03-12 at 4.0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62" y="1742077"/>
            <a:ext cx="5316785" cy="42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8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88582"/>
            <a:ext cx="8229600" cy="7375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3-12 at 3.5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9704"/>
            <a:ext cx="8465539" cy="1398654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5" name="Picture 4" descr="Screen Shot 2013-03-12 at 3.4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1" y="648765"/>
            <a:ext cx="7445673" cy="2451217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3699982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Stegan0graphy Detection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74985"/>
            <a:ext cx="8229600" cy="1151178"/>
          </a:xfrm>
        </p:spPr>
        <p:txBody>
          <a:bodyPr/>
          <a:lstStyle/>
          <a:p>
            <a:r>
              <a:rPr lang="en-US" dirty="0" smtClean="0"/>
              <a:t>Link Ch 6e</a:t>
            </a:r>
            <a:endParaRPr lang="en-US" dirty="0"/>
          </a:p>
        </p:txBody>
      </p:sp>
      <p:pic>
        <p:nvPicPr>
          <p:cNvPr id="4" name="Picture 3" descr="Screen Shot 2013-03-12 at 4.05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8" y="1732904"/>
            <a:ext cx="8013232" cy="2806895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532601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tx1"/>
                </a:solidFill>
              </a:rPr>
              <a:t>Hiding and Destroying Data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55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 Wiping</a:t>
            </a:r>
          </a:p>
          <a:p>
            <a:pPr lvl="1"/>
            <a:r>
              <a:rPr lang="en-US" dirty="0" err="1" smtClean="0"/>
              <a:t>Darik's</a:t>
            </a:r>
            <a:r>
              <a:rPr lang="en-US" dirty="0" smtClean="0"/>
              <a:t> Boot and Nuke (DBAN) </a:t>
            </a:r>
          </a:p>
          <a:p>
            <a:pPr lvl="1"/>
            <a:r>
              <a:rPr lang="en-US" dirty="0" smtClean="0"/>
              <a:t>Window Washer</a:t>
            </a:r>
          </a:p>
          <a:p>
            <a:pPr lvl="1"/>
            <a:r>
              <a:rPr lang="en-US" dirty="0" smtClean="0"/>
              <a:t>Evidence Eliminator</a:t>
            </a:r>
          </a:p>
          <a:p>
            <a:pPr lvl="1"/>
            <a:r>
              <a:rPr lang="en-US" dirty="0" smtClean="0"/>
              <a:t>Mac OS X Secure Erase</a:t>
            </a:r>
          </a:p>
          <a:p>
            <a:pPr lvl="2"/>
            <a:r>
              <a:rPr lang="en-US" dirty="0" smtClean="0"/>
              <a:t>Many others</a:t>
            </a:r>
          </a:p>
          <a:p>
            <a:r>
              <a:rPr lang="en-US" dirty="0" smtClean="0"/>
              <a:t>Some erase whole disk, some only erase files or unused blocks, others erase only header &amp; footer</a:t>
            </a:r>
          </a:p>
          <a:p>
            <a:r>
              <a:rPr lang="en-US" dirty="0" smtClean="0"/>
              <a:t>Presence of these tools may be treated as evidence of guilt in court</a:t>
            </a:r>
          </a:p>
          <a:p>
            <a:pPr lvl="1"/>
            <a:r>
              <a:rPr lang="en-US" dirty="0" smtClean="0"/>
              <a:t>Especially if they were used just before evidence seizure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37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Some Wipers use Repeating Patterns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is a sign of disk erasure</a:t>
            </a:r>
            <a:endParaRPr lang="en-US" sz="2800" dirty="0"/>
          </a:p>
        </p:txBody>
      </p:sp>
      <p:pic>
        <p:nvPicPr>
          <p:cNvPr id="4" name="Picture 3" descr="Screen Shot 2013-03-12 at 4.1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40" y="2661444"/>
            <a:ext cx="5807442" cy="3165056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3195447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Moves clusters to tidy up disk</a:t>
            </a:r>
          </a:p>
          <a:p>
            <a:r>
              <a:rPr lang="en-US" sz="2800" dirty="0" smtClean="0"/>
              <a:t>Makes files open faster</a:t>
            </a:r>
          </a:p>
          <a:p>
            <a:r>
              <a:rPr lang="en-US" sz="2800" dirty="0" smtClean="0"/>
              <a:t>Causes some sectors to be overwritten</a:t>
            </a:r>
          </a:p>
          <a:p>
            <a:r>
              <a:rPr lang="en-US" sz="2800" dirty="0" smtClean="0"/>
              <a:t>Automatically performed weekly in Windows 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210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Browsing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3-12 at 2.4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2576"/>
            <a:ext cx="8115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5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Privacy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Weak, relatively ineffective</a:t>
            </a:r>
          </a:p>
          <a:p>
            <a:pPr lvl="1"/>
            <a:r>
              <a:rPr lang="en-US" sz="2400" dirty="0" smtClean="0"/>
              <a:t>Delete cookies</a:t>
            </a:r>
          </a:p>
          <a:p>
            <a:pPr lvl="1"/>
            <a:r>
              <a:rPr lang="en-US" sz="2400" dirty="0" smtClean="0"/>
              <a:t>Clear temporary internet files</a:t>
            </a:r>
          </a:p>
          <a:p>
            <a:pPr lvl="1"/>
            <a:r>
              <a:rPr lang="en-US" sz="2400" dirty="0" smtClean="0"/>
              <a:t>Clear history</a:t>
            </a:r>
          </a:p>
          <a:p>
            <a:pPr lvl="1"/>
            <a:r>
              <a:rPr lang="en-US" sz="2400" dirty="0" smtClean="0"/>
              <a:t>Changing filenames and extensions</a:t>
            </a:r>
          </a:p>
          <a:p>
            <a:pPr lvl="1"/>
            <a:r>
              <a:rPr lang="en-US" sz="2400" dirty="0" smtClean="0"/>
              <a:t>Burying files in unrelated directories</a:t>
            </a:r>
          </a:p>
          <a:p>
            <a:r>
              <a:rPr lang="en-US" sz="2800" dirty="0" smtClean="0"/>
              <a:t>Real obstacles to forensic examiners</a:t>
            </a:r>
          </a:p>
          <a:p>
            <a:pPr lvl="1"/>
            <a:r>
              <a:rPr lang="en-US" sz="2400" dirty="0" smtClean="0"/>
              <a:t>Hiding files within other files (</a:t>
            </a:r>
            <a:r>
              <a:rPr lang="en-US" sz="2400" b="1" dirty="0" smtClean="0"/>
              <a:t>steganography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 smtClean="0"/>
              <a:t>Encryption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279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tx1"/>
                </a:solidFill>
              </a:rPr>
              <a:t>Encryption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Secrets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all need encryption for</a:t>
            </a:r>
          </a:p>
          <a:p>
            <a:pPr lvl="1"/>
            <a:r>
              <a:rPr lang="en-US" sz="2400" dirty="0" smtClean="0"/>
              <a:t>Credit card #s</a:t>
            </a:r>
          </a:p>
          <a:p>
            <a:pPr lvl="1"/>
            <a:r>
              <a:rPr lang="en-US" sz="2400" dirty="0" smtClean="0"/>
              <a:t>Passwords</a:t>
            </a:r>
          </a:p>
          <a:p>
            <a:pPr lvl="1"/>
            <a:r>
              <a:rPr lang="en-US" sz="2400" dirty="0" smtClean="0"/>
              <a:t>Medical data</a:t>
            </a:r>
          </a:p>
          <a:p>
            <a:r>
              <a:rPr lang="en-US" sz="2800" dirty="0" smtClean="0"/>
              <a:t>Without encryption, the Web would be much less useful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280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Encryption converts data from </a:t>
            </a:r>
            <a:r>
              <a:rPr lang="en-US" sz="2800" b="1" dirty="0" smtClean="0"/>
              <a:t>plaintext </a:t>
            </a:r>
            <a:r>
              <a:rPr lang="en-US" sz="2800" dirty="0" smtClean="0"/>
              <a:t>(readable) to </a:t>
            </a:r>
            <a:r>
              <a:rPr lang="en-US" sz="2800" b="1" dirty="0" smtClean="0"/>
              <a:t>ciphertext </a:t>
            </a:r>
            <a:r>
              <a:rPr lang="en-US" sz="2800" dirty="0" smtClean="0"/>
              <a:t>(scrambled)</a:t>
            </a:r>
          </a:p>
          <a:p>
            <a:r>
              <a:rPr lang="en-US" sz="2800" b="1" dirty="0" smtClean="0"/>
              <a:t>Algorithm </a:t>
            </a:r>
            <a:r>
              <a:rPr lang="en-US" sz="2800" dirty="0" smtClean="0"/>
              <a:t>is the mathematical process to encrypt and decrypt the message</a:t>
            </a:r>
          </a:p>
          <a:p>
            <a:r>
              <a:rPr lang="en-US" sz="2800" b="1" dirty="0" smtClean="0"/>
              <a:t>Key </a:t>
            </a:r>
            <a:r>
              <a:rPr lang="en-US" sz="2800" dirty="0" smtClean="0"/>
              <a:t>is a value needed to encrypt and decrypt the data, usually a long random series of bits, sometimes derived from a </a:t>
            </a:r>
            <a:r>
              <a:rPr lang="en-US" sz="2800" b="1" dirty="0" smtClean="0"/>
              <a:t>password </a:t>
            </a:r>
            <a:r>
              <a:rPr lang="en-US" sz="2800" dirty="0" smtClean="0"/>
              <a:t>or </a:t>
            </a:r>
            <a:r>
              <a:rPr lang="en-US" sz="2800" b="1" dirty="0" smtClean="0"/>
              <a:t>passphrase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545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</a:t>
            </a:r>
            <a:r>
              <a:rPr lang="en-US" dirty="0"/>
              <a:t>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Shift each letter forward one character</a:t>
            </a:r>
            <a:endParaRPr lang="en-US" dirty="0"/>
          </a:p>
          <a:p>
            <a:r>
              <a:rPr lang="en-US" sz="3200" dirty="0" smtClean="0">
                <a:latin typeface="Courier"/>
                <a:cs typeface="Courier"/>
              </a:rPr>
              <a:t>ABCDEFGHIJKLMNOPQRSTUVWXYZ</a:t>
            </a:r>
            <a:endParaRPr lang="en-US" sz="3200" dirty="0">
              <a:latin typeface="Courier"/>
              <a:cs typeface="Courier"/>
            </a:endParaRPr>
          </a:p>
          <a:p>
            <a:r>
              <a:rPr lang="en-US" sz="3200" dirty="0" smtClean="0">
                <a:latin typeface="Courier"/>
                <a:cs typeface="Courier"/>
              </a:rPr>
              <a:t>BCDEFGHIJKLMNOPQRSTUVWXYZA</a:t>
            </a:r>
          </a:p>
          <a:p>
            <a:r>
              <a:rPr lang="en-US" dirty="0"/>
              <a:t>CCSF </a:t>
            </a:r>
            <a:r>
              <a:rPr lang="en-US" dirty="0">
                <a:sym typeface="Wingdings"/>
              </a:rPr>
              <a:t>--&gt; DDTG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08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939</TotalTime>
  <Words>1030</Words>
  <Application>Microsoft Macintosh PowerPoint</Application>
  <PresentationFormat>On-screen Show (4:3)</PresentationFormat>
  <Paragraphs>203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Executive</vt:lpstr>
      <vt:lpstr>6. Antiforensics</vt:lpstr>
      <vt:lpstr>Topics</vt:lpstr>
      <vt:lpstr>Antiforensics</vt:lpstr>
      <vt:lpstr>Private Browsing</vt:lpstr>
      <vt:lpstr>Simple Privacy Methods</vt:lpstr>
      <vt:lpstr>Encryption</vt:lpstr>
      <vt:lpstr>Protecting Secrets</vt:lpstr>
      <vt:lpstr>Encryption Defined</vt:lpstr>
      <vt:lpstr>Caesar Cipher</vt:lpstr>
      <vt:lpstr>ROT13</vt:lpstr>
      <vt:lpstr>Symmetric Cryptography</vt:lpstr>
      <vt:lpstr>Asymmetric Cryptography Algorithms</vt:lpstr>
      <vt:lpstr>Asymmetric Cryptography</vt:lpstr>
      <vt:lpstr>Popular Algorithms</vt:lpstr>
      <vt:lpstr>Keys</vt:lpstr>
      <vt:lpstr>Brute Force Attack</vt:lpstr>
      <vt:lpstr>How Many Bits Do You Need?</vt:lpstr>
      <vt:lpstr>Practical Key Lengths</vt:lpstr>
      <vt:lpstr>Common Encryption Products</vt:lpstr>
      <vt:lpstr>Encrypting File System (EFS)</vt:lpstr>
      <vt:lpstr>BitLocker</vt:lpstr>
      <vt:lpstr>Apple FileVault</vt:lpstr>
      <vt:lpstr>TrueCrypt</vt:lpstr>
      <vt:lpstr>Breaking Encryption</vt:lpstr>
      <vt:lpstr>Breaking Passwords</vt:lpstr>
      <vt:lpstr>Custom Dictionary</vt:lpstr>
      <vt:lpstr>Password Cracking Tools</vt:lpstr>
      <vt:lpstr>PRTK's Biographical Dictionary Generator</vt:lpstr>
      <vt:lpstr>PowerPoint Presentation</vt:lpstr>
      <vt:lpstr>Breaking BitLocker</vt:lpstr>
      <vt:lpstr>Steganography</vt:lpstr>
      <vt:lpstr>Steganography</vt:lpstr>
      <vt:lpstr>PowerPoint Presentation</vt:lpstr>
      <vt:lpstr>Stegan0graphy Detection Tools</vt:lpstr>
      <vt:lpstr>Hiding and Destroying Data</vt:lpstr>
      <vt:lpstr>Data Destruction</vt:lpstr>
      <vt:lpstr>Some Wipers use Repeating Patterns</vt:lpstr>
      <vt:lpstr>Defragmentation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Sam Bowne</dc:creator>
  <cp:lastModifiedBy>Sam Bowne</cp:lastModifiedBy>
  <cp:revision>117</cp:revision>
  <dcterms:created xsi:type="dcterms:W3CDTF">2013-01-11T00:10:04Z</dcterms:created>
  <dcterms:modified xsi:type="dcterms:W3CDTF">2013-03-12T23:30:53Z</dcterms:modified>
</cp:coreProperties>
</file>