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0" r:id="rId3"/>
    <p:sldId id="461" r:id="rId4"/>
    <p:sldId id="444" r:id="rId5"/>
    <p:sldId id="460" r:id="rId6"/>
    <p:sldId id="462" r:id="rId7"/>
    <p:sldId id="445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46" r:id="rId17"/>
    <p:sldId id="447" r:id="rId18"/>
    <p:sldId id="471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7" r:id="rId28"/>
    <p:sldId id="458" r:id="rId29"/>
    <p:sldId id="4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434" autoAdjust="0"/>
  </p:normalViewPr>
  <p:slideViewPr>
    <p:cSldViewPr snapToGrid="0" snapToObjects="1">
      <p:cViewPr varScale="1">
        <p:scale>
          <a:sx n="83" d="100"/>
          <a:sy n="83" d="100"/>
        </p:scale>
        <p:origin x="-12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2/18/13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62458"/>
          </a:xfrm>
        </p:spPr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  <a:latin typeface="Arial"/>
                <a:cs typeface="Arial"/>
              </a:rPr>
              <a:t>5. Windows System Artifacts</a:t>
            </a:r>
            <a:br>
              <a:rPr lang="en-US" sz="4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4400" dirty="0" smtClean="0">
                <a:solidFill>
                  <a:srgbClr val="000000"/>
                </a:solidFill>
                <a:latin typeface="Arial"/>
                <a:cs typeface="Arial"/>
              </a:rPr>
              <a:t>Part 1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ref=sr_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92" y="480511"/>
            <a:ext cx="2908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Arial" charset="0"/>
                <a:cs typeface="Arial" charset="0"/>
              </a:rPr>
              <a:t>Subkeys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98613"/>
            <a:ext cx="8453438" cy="510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ffectLst/>
                <a:latin typeface="Arial" charset="0"/>
                <a:cs typeface="Arial" charset="0"/>
              </a:rPr>
              <a:t>Root keys (sometimes called </a:t>
            </a:r>
            <a:r>
              <a:rPr lang="en-US" b="1" i="1">
                <a:effectLst/>
                <a:latin typeface="Arial" charset="0"/>
                <a:cs typeface="Arial" charset="0"/>
              </a:rPr>
              <a:t>predefined keys</a:t>
            </a:r>
            <a:r>
              <a:rPr lang="en-US" b="1">
                <a:effectLst/>
                <a:latin typeface="Arial" charset="0"/>
                <a:cs typeface="Arial" charset="0"/>
              </a:rPr>
              <a:t>), contain subkeys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Subkeys look like folders in Regedit</a:t>
            </a:r>
          </a:p>
          <a:p>
            <a:r>
              <a:rPr lang="en-US" b="1">
                <a:effectLst/>
                <a:latin typeface="Arial" charset="0"/>
                <a:cs typeface="Arial" charset="0"/>
              </a:rPr>
              <a:t>HKCU has these top-level subkeys: AppEvents, Console, Control Panel, …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A root key and </a:t>
            </a:r>
            <a:br>
              <a:rPr lang="en-US" b="1">
                <a:effectLst/>
                <a:latin typeface="Arial" charset="0"/>
                <a:cs typeface="Arial" charset="0"/>
              </a:rPr>
            </a:br>
            <a:r>
              <a:rPr lang="en-US" b="1">
                <a:effectLst/>
                <a:latin typeface="Arial" charset="0"/>
                <a:cs typeface="Arial" charset="0"/>
              </a:rPr>
              <a:t>its subkeys </a:t>
            </a:r>
            <a:br>
              <a:rPr lang="en-US" b="1">
                <a:effectLst/>
                <a:latin typeface="Arial" charset="0"/>
                <a:cs typeface="Arial" charset="0"/>
              </a:rPr>
            </a:br>
            <a:r>
              <a:rPr lang="en-US" b="1">
                <a:effectLst/>
                <a:latin typeface="Arial" charset="0"/>
                <a:cs typeface="Arial" charset="0"/>
              </a:rPr>
              <a:t>form a path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HKCU\Console</a:t>
            </a:r>
          </a:p>
        </p:txBody>
      </p:sp>
      <p:pic>
        <p:nvPicPr>
          <p:cNvPr id="75780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64" y="4555808"/>
            <a:ext cx="53181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99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Arial" charset="0"/>
                <a:cs typeface="Arial" charset="0"/>
              </a:rPr>
              <a:t>Values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ffectLst/>
                <a:latin typeface="Arial" charset="0"/>
                <a:cs typeface="Arial" charset="0"/>
              </a:rPr>
              <a:t>Every Subkey contains at least one value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But it may show (value not set)</a:t>
            </a:r>
          </a:p>
          <a:p>
            <a:r>
              <a:rPr lang="en-US" b="1">
                <a:effectLst/>
                <a:latin typeface="Arial" charset="0"/>
                <a:cs typeface="Arial" charset="0"/>
              </a:rPr>
              <a:t>The default value (often undefined)</a:t>
            </a:r>
          </a:p>
          <a:p>
            <a:r>
              <a:rPr lang="en-US" b="1">
                <a:effectLst/>
                <a:latin typeface="Arial" charset="0"/>
                <a:cs typeface="Arial" charset="0"/>
              </a:rPr>
              <a:t>Values have name, data type, and data</a:t>
            </a:r>
          </a:p>
        </p:txBody>
      </p:sp>
      <p:pic>
        <p:nvPicPr>
          <p:cNvPr id="76804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40238"/>
            <a:ext cx="61722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4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00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  <a:latin typeface="Arial" charset="0"/>
                <a:cs typeface="Arial" charset="0"/>
              </a:rPr>
              <a:t>Hives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rial" charset="0"/>
                <a:cs typeface="Arial" charset="0"/>
              </a:rPr>
              <a:t>A key with all its </a:t>
            </a:r>
            <a:r>
              <a:rPr lang="en-US" sz="2800" b="1" dirty="0" err="1">
                <a:effectLst/>
                <a:latin typeface="Arial" charset="0"/>
                <a:cs typeface="Arial" charset="0"/>
              </a:rPr>
              <a:t>subkeys</a:t>
            </a:r>
            <a:r>
              <a:rPr lang="en-US" sz="2800" b="1" dirty="0">
                <a:effectLst/>
                <a:latin typeface="Arial" charset="0"/>
                <a:cs typeface="Arial" charset="0"/>
              </a:rPr>
              <a:t> and values is called a </a:t>
            </a:r>
            <a:r>
              <a:rPr lang="en-US" sz="2800" b="1" i="1" dirty="0">
                <a:effectLst/>
                <a:latin typeface="Arial" charset="0"/>
                <a:cs typeface="Arial" charset="0"/>
              </a:rPr>
              <a:t>hive</a:t>
            </a:r>
            <a:endParaRPr lang="en-US" sz="2800" b="1" dirty="0">
              <a:effectLst/>
              <a:latin typeface="Arial" charset="0"/>
              <a:cs typeface="Arial" charset="0"/>
            </a:endParaRPr>
          </a:p>
          <a:p>
            <a:r>
              <a:rPr lang="en-US" sz="2800" b="1" dirty="0">
                <a:effectLst/>
                <a:latin typeface="Arial" charset="0"/>
                <a:cs typeface="Arial" charset="0"/>
              </a:rPr>
              <a:t>The registry is stored on disk as several separate </a:t>
            </a:r>
            <a:r>
              <a:rPr lang="en-US" sz="2800" b="1" i="1" dirty="0">
                <a:effectLst/>
                <a:latin typeface="Arial" charset="0"/>
                <a:cs typeface="Arial" charset="0"/>
              </a:rPr>
              <a:t>hive files</a:t>
            </a:r>
            <a:endParaRPr lang="en-US" sz="2800" b="1" dirty="0">
              <a:effectLst/>
              <a:latin typeface="Arial" charset="0"/>
              <a:cs typeface="Arial" charset="0"/>
            </a:endParaRPr>
          </a:p>
          <a:p>
            <a:r>
              <a:rPr lang="en-US" sz="2800" b="1" dirty="0">
                <a:effectLst/>
                <a:latin typeface="Arial" charset="0"/>
                <a:cs typeface="Arial" charset="0"/>
              </a:rPr>
              <a:t>Hive files are read into memory when the operating system starts (or when a new user logs on)</a:t>
            </a:r>
          </a:p>
        </p:txBody>
      </p:sp>
    </p:spTree>
    <p:extLst>
      <p:ext uri="{BB962C8B-B14F-4D97-AF65-F5344CB8AC3E}">
        <p14:creationId xmlns:p14="http://schemas.microsoft.com/office/powerpoint/2010/main" val="388904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Arial" charset="0"/>
                <a:cs typeface="Arial" charset="0"/>
              </a:rPr>
              <a:t>HiveList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ffectLst/>
                <a:latin typeface="Arial" charset="0"/>
                <a:cs typeface="Arial" charset="0"/>
              </a:rPr>
              <a:t>HKLM\System\CurrentControlSet\</a:t>
            </a:r>
            <a:br>
              <a:rPr lang="en-US" b="1">
                <a:effectLst/>
                <a:latin typeface="Arial" charset="0"/>
                <a:cs typeface="Arial" charset="0"/>
              </a:rPr>
            </a:br>
            <a:r>
              <a:rPr lang="en-US" b="1">
                <a:effectLst/>
                <a:latin typeface="Arial" charset="0"/>
                <a:cs typeface="Arial" charset="0"/>
              </a:rPr>
              <a:t>Control\HiveList</a:t>
            </a:r>
          </a:p>
        </p:txBody>
      </p:sp>
      <p:pic>
        <p:nvPicPr>
          <p:cNvPr id="78852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3916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2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1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  <a:latin typeface="Arial" charset="0"/>
                <a:cs typeface="Arial" charset="0"/>
              </a:rPr>
              <a:t>Hardware Hive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ffectLst/>
                <a:latin typeface="Arial" charset="0"/>
                <a:cs typeface="Arial" charset="0"/>
              </a:rPr>
              <a:t>\Registry\Machine\Hardware has no associated disk file</a:t>
            </a:r>
          </a:p>
          <a:p>
            <a:r>
              <a:rPr lang="en-US" b="1">
                <a:effectLst/>
                <a:latin typeface="Arial" charset="0"/>
                <a:cs typeface="Arial" charset="0"/>
              </a:rPr>
              <a:t>Windows 7 creates it fresh each time you turn your system on</a:t>
            </a:r>
          </a:p>
        </p:txBody>
      </p:sp>
    </p:spTree>
    <p:extLst>
      <p:ext uri="{BB962C8B-B14F-4D97-AF65-F5344CB8AC3E}">
        <p14:creationId xmlns:p14="http://schemas.microsoft.com/office/powerpoint/2010/main" val="40577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Arial" charset="0"/>
                <a:cs typeface="Arial" charset="0"/>
              </a:rPr>
              <a:t>HKCR and HKCU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Arial" charset="0"/>
                <a:cs typeface="Arial" charset="0"/>
              </a:rPr>
              <a:t>These keys are links to items contained in other root keys</a:t>
            </a:r>
          </a:p>
          <a:p>
            <a:pPr lvl="1"/>
            <a:r>
              <a:rPr lang="en-US">
                <a:effectLst/>
                <a:latin typeface="Arial" charset="0"/>
                <a:cs typeface="Arial" charset="0"/>
              </a:rPr>
              <a:t>HKey_Classes_Root (HKCR)</a:t>
            </a:r>
          </a:p>
          <a:p>
            <a:pPr lvl="2"/>
            <a:r>
              <a:rPr lang="en-US">
                <a:effectLst/>
                <a:latin typeface="Arial" charset="0"/>
                <a:cs typeface="Arial" charset="0"/>
              </a:rPr>
              <a:t>Merged from keys within HKLM\Software\Classes and HKU\</a:t>
            </a:r>
            <a:r>
              <a:rPr lang="en-US" i="1">
                <a:effectLst/>
                <a:latin typeface="Arial" charset="0"/>
                <a:cs typeface="Arial" charset="0"/>
              </a:rPr>
              <a:t>sid</a:t>
            </a:r>
            <a:r>
              <a:rPr lang="en-US">
                <a:effectLst/>
                <a:latin typeface="Arial" charset="0"/>
                <a:cs typeface="Arial" charset="0"/>
              </a:rPr>
              <a:t>_Classes</a:t>
            </a:r>
          </a:p>
          <a:p>
            <a:pPr lvl="3"/>
            <a:r>
              <a:rPr lang="en-US" i="1">
                <a:effectLst/>
                <a:latin typeface="Arial" charset="0"/>
                <a:cs typeface="Arial" charset="0"/>
              </a:rPr>
              <a:t>sid </a:t>
            </a:r>
            <a:r>
              <a:rPr lang="en-US">
                <a:effectLst/>
                <a:latin typeface="Arial" charset="0"/>
                <a:cs typeface="Arial" charset="0"/>
              </a:rPr>
              <a:t>is the security identifier of the currently logged on user</a:t>
            </a:r>
          </a:p>
          <a:p>
            <a:pPr lvl="1"/>
            <a:r>
              <a:rPr lang="en-US">
                <a:effectLst/>
                <a:latin typeface="Arial" charset="0"/>
                <a:cs typeface="Arial" charset="0"/>
              </a:rPr>
              <a:t>HKey_Current_User (HKCU)</a:t>
            </a:r>
          </a:p>
          <a:p>
            <a:pPr lvl="2"/>
            <a:r>
              <a:rPr lang="en-US">
                <a:effectLst/>
                <a:latin typeface="Arial" charset="0"/>
                <a:cs typeface="Arial" charset="0"/>
              </a:rPr>
              <a:t>HKU\</a:t>
            </a:r>
            <a:r>
              <a:rPr lang="en-US" i="1">
                <a:effectLst/>
                <a:latin typeface="Arial" charset="0"/>
                <a:cs typeface="Arial" charset="0"/>
              </a:rPr>
              <a:t>sid</a:t>
            </a:r>
            <a:endParaRPr lang="en-US"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7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/>
          <a:lstStyle/>
          <a:p>
            <a:r>
              <a:rPr lang="en-US" dirty="0" smtClean="0"/>
              <a:t>Database for configuration files</a:t>
            </a:r>
          </a:p>
          <a:p>
            <a:r>
              <a:rPr lang="en-US" dirty="0" smtClean="0"/>
              <a:t>Registry artifacts are very valuable for forensics</a:t>
            </a:r>
          </a:p>
          <a:p>
            <a:pPr lvl="1"/>
            <a:r>
              <a:rPr lang="en-US" dirty="0" smtClean="0"/>
              <a:t>Search terms</a:t>
            </a:r>
          </a:p>
          <a:p>
            <a:pPr lvl="1"/>
            <a:r>
              <a:rPr lang="en-US" dirty="0" smtClean="0"/>
              <a:t>Programs run or installed</a:t>
            </a:r>
          </a:p>
          <a:p>
            <a:pPr lvl="1"/>
            <a:r>
              <a:rPr lang="en-US" dirty="0" smtClean="0"/>
              <a:t>Web addresses</a:t>
            </a:r>
          </a:p>
          <a:p>
            <a:pPr lvl="1"/>
            <a:r>
              <a:rPr lang="en-US" dirty="0" smtClean="0"/>
              <a:t>Files recently opened</a:t>
            </a:r>
          </a:p>
          <a:p>
            <a:pPr lvl="1"/>
            <a:r>
              <a:rPr lang="en-US" dirty="0" smtClean="0"/>
              <a:t>USB devices connected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the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/>
          <a:lstStyle/>
          <a:p>
            <a:r>
              <a:rPr lang="en-US" dirty="0" smtClean="0"/>
              <a:t>FTK Imager</a:t>
            </a:r>
            <a:endParaRPr lang="en-US" dirty="0"/>
          </a:p>
        </p:txBody>
      </p:sp>
      <p:pic>
        <p:nvPicPr>
          <p:cNvPr id="8193" name="Picture 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51" y="2006169"/>
            <a:ext cx="3855650" cy="324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3-02-17 at 12.2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7" y="1897138"/>
            <a:ext cx="7869563" cy="485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4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1047"/>
            <a:ext cx="8229600" cy="1475116"/>
          </a:xfrm>
        </p:spPr>
        <p:txBody>
          <a:bodyPr/>
          <a:lstStyle/>
          <a:p>
            <a:r>
              <a:rPr lang="en-US" dirty="0" smtClean="0"/>
              <a:t>Link Ch 5c</a:t>
            </a:r>
            <a:endParaRPr lang="en-US" dirty="0"/>
          </a:p>
        </p:txBody>
      </p:sp>
      <p:pic>
        <p:nvPicPr>
          <p:cNvPr id="4" name="Picture 3" descr="Screen Shot 2013-02-17 at 12.2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2" y="2056985"/>
            <a:ext cx="6832600" cy="247650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</a:rPr>
              <a:t>Topics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Deleted data</a:t>
            </a:r>
          </a:p>
          <a:p>
            <a:r>
              <a:rPr lang="en-US" sz="3600" dirty="0" smtClean="0"/>
              <a:t>Hibernation Files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Registry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Registry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Control Set</a:t>
            </a:r>
          </a:p>
          <a:p>
            <a:r>
              <a:rPr lang="en-US" sz="2800" dirty="0" smtClean="0"/>
              <a:t>Time Zone</a:t>
            </a:r>
          </a:p>
          <a:p>
            <a:r>
              <a:rPr lang="en-US" sz="2800" dirty="0" smtClean="0"/>
              <a:t>User Assist</a:t>
            </a:r>
          </a:p>
          <a:p>
            <a:r>
              <a:rPr lang="en-US" sz="2800" dirty="0" smtClean="0"/>
              <a:t>USB Store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4362478" cy="4229025"/>
          </a:xfrm>
        </p:spPr>
        <p:txBody>
          <a:bodyPr/>
          <a:lstStyle/>
          <a:p>
            <a:r>
              <a:rPr lang="en-US" dirty="0" smtClean="0"/>
              <a:t>A live Registry has an important key named </a:t>
            </a:r>
            <a:r>
              <a:rPr lang="en-US" b="1" dirty="0" smtClean="0"/>
              <a:t>HKLM\System\</a:t>
            </a:r>
            <a:r>
              <a:rPr lang="en-US" b="1" dirty="0" err="1" smtClean="0"/>
              <a:t>CurrentControlSet</a:t>
            </a:r>
            <a:endParaRPr lang="en-US" dirty="0" smtClean="0"/>
          </a:p>
          <a:p>
            <a:r>
              <a:rPr lang="en-US" dirty="0" smtClean="0"/>
              <a:t>Contains Time Zone, USBSTOR,  and other information</a:t>
            </a:r>
          </a:p>
        </p:txBody>
      </p:sp>
      <p:pic>
        <p:nvPicPr>
          <p:cNvPr id="4" name="Picture 3" descr="Screen Shot 2013-02-17 at 12.3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0" y="2260600"/>
            <a:ext cx="3606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2071"/>
          </a:xfrm>
        </p:spPr>
        <p:txBody>
          <a:bodyPr/>
          <a:lstStyle/>
          <a:p>
            <a:r>
              <a:rPr lang="en-US" dirty="0" smtClean="0"/>
              <a:t>Control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462"/>
            <a:ext cx="8229600" cy="4978701"/>
          </a:xfrm>
        </p:spPr>
        <p:txBody>
          <a:bodyPr/>
          <a:lstStyle/>
          <a:p>
            <a:r>
              <a:rPr lang="en-US" dirty="0" smtClean="0"/>
              <a:t>Acquired image doesn't contain </a:t>
            </a:r>
            <a:r>
              <a:rPr lang="en-US" dirty="0" err="1" smtClean="0"/>
              <a:t>CurrentControlSet</a:t>
            </a:r>
            <a:endParaRPr lang="en-US" dirty="0" smtClean="0"/>
          </a:p>
          <a:p>
            <a:r>
              <a:rPr lang="en-US" dirty="0" smtClean="0"/>
              <a:t>It's ephemeral data—not stored in the hive files</a:t>
            </a:r>
          </a:p>
          <a:p>
            <a:r>
              <a:rPr lang="en-US" dirty="0" smtClean="0"/>
              <a:t>To determine which </a:t>
            </a:r>
            <a:r>
              <a:rPr lang="en-US" dirty="0" err="1" smtClean="0"/>
              <a:t>ControlSet</a:t>
            </a:r>
            <a:r>
              <a:rPr lang="en-US" dirty="0" smtClean="0"/>
              <a:t> is current, look in</a:t>
            </a:r>
          </a:p>
          <a:p>
            <a:r>
              <a:rPr lang="en-US" b="1" dirty="0" smtClean="0"/>
              <a:t>System\Select</a:t>
            </a:r>
          </a:p>
          <a:p>
            <a:r>
              <a:rPr lang="en-US" dirty="0" smtClean="0"/>
              <a:t>In this case, ControlSet001 is Current</a:t>
            </a:r>
          </a:p>
          <a:p>
            <a:pPr lvl="1"/>
            <a:r>
              <a:rPr lang="en-US" dirty="0" smtClean="0"/>
              <a:t>Link Ch 5a</a:t>
            </a:r>
          </a:p>
          <a:p>
            <a:endParaRPr lang="en-US" dirty="0" smtClean="0"/>
          </a:p>
        </p:txBody>
      </p:sp>
      <p:pic>
        <p:nvPicPr>
          <p:cNvPr id="4" name="Picture 3" descr="Screen Shot 2013-02-17 at 12.3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62" y="3942275"/>
            <a:ext cx="7476238" cy="249576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/>
          <a:lstStyle/>
          <a:p>
            <a:r>
              <a:rPr lang="en-US" b="1" dirty="0" smtClean="0"/>
              <a:t>System\ControlSet001\Control\</a:t>
            </a:r>
            <a:r>
              <a:rPr lang="en-US" b="1" dirty="0" err="1" smtClean="0"/>
              <a:t>TimeZoneInformation</a:t>
            </a:r>
            <a:endParaRPr lang="en-US" b="1" dirty="0" smtClean="0"/>
          </a:p>
          <a:p>
            <a:pPr lvl="1"/>
            <a:r>
              <a:rPr lang="en-US" dirty="0" smtClean="0"/>
              <a:t>Assuming that ControlSet001 is Current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3-02-17 at 12.41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1" y="3320117"/>
            <a:ext cx="7766949" cy="3049539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0366"/>
          </a:xfrm>
        </p:spPr>
        <p:txBody>
          <a:bodyPr/>
          <a:lstStyle/>
          <a:p>
            <a:r>
              <a:rPr lang="en-US" dirty="0" err="1" smtClean="0"/>
              <a:t>UserAssist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056"/>
            <a:ext cx="8229600" cy="4795107"/>
          </a:xfrm>
        </p:spPr>
        <p:txBody>
          <a:bodyPr/>
          <a:lstStyle/>
          <a:p>
            <a:r>
              <a:rPr lang="en-US" dirty="0" smtClean="0"/>
              <a:t>Shows objects the user has accessed</a:t>
            </a:r>
          </a:p>
          <a:p>
            <a:r>
              <a:rPr lang="en-US" dirty="0" smtClean="0"/>
              <a:t>To see it, open </a:t>
            </a:r>
            <a:r>
              <a:rPr lang="en-US" b="1" dirty="0" smtClean="0"/>
              <a:t>Users\</a:t>
            </a:r>
            <a:r>
              <a:rPr lang="en-US" b="1" i="1" dirty="0" smtClean="0"/>
              <a:t>Username</a:t>
            </a:r>
            <a:r>
              <a:rPr lang="en-US" b="1" dirty="0" smtClean="0"/>
              <a:t>\NTUSER.DAT</a:t>
            </a:r>
          </a:p>
          <a:p>
            <a:r>
              <a:rPr lang="en-US" dirty="0" smtClean="0"/>
              <a:t>Navigate to </a:t>
            </a:r>
            <a:r>
              <a:rPr lang="en-US" b="1" dirty="0" smtClean="0"/>
              <a:t>Software\Microsoft\Windows\</a:t>
            </a:r>
            <a:r>
              <a:rPr lang="en-US" b="1" dirty="0" err="1" smtClean="0"/>
              <a:t>CurrentVersion</a:t>
            </a:r>
            <a:r>
              <a:rPr lang="en-US" b="1" dirty="0" smtClean="0"/>
              <a:t>\Explorer\</a:t>
            </a:r>
            <a:r>
              <a:rPr lang="en-US" b="1" dirty="0" err="1" smtClean="0"/>
              <a:t>UserAssist</a:t>
            </a:r>
            <a:endParaRPr lang="en-US" dirty="0"/>
          </a:p>
        </p:txBody>
      </p:sp>
      <p:pic>
        <p:nvPicPr>
          <p:cNvPr id="4" name="Picture 3" descr="Screen Shot 2013-02-17 at 12.4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" y="3381189"/>
            <a:ext cx="7796587" cy="2956628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UserAssist</a:t>
            </a:r>
            <a:r>
              <a:rPr lang="en-US" dirty="0" smtClean="0"/>
              <a:t> Decoded in Lower Left Pane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2-17 at 1.4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762"/>
            <a:ext cx="9144000" cy="51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RegRipper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7819"/>
            <a:ext cx="8229600" cy="618344"/>
          </a:xfrm>
        </p:spPr>
        <p:txBody>
          <a:bodyPr/>
          <a:lstStyle/>
          <a:p>
            <a:r>
              <a:rPr lang="en-US" dirty="0" smtClean="0"/>
              <a:t>Link Ch 5k</a:t>
            </a:r>
            <a:endParaRPr lang="en-US" dirty="0"/>
          </a:p>
        </p:txBody>
      </p:sp>
      <p:pic>
        <p:nvPicPr>
          <p:cNvPr id="4" name="Picture 3" descr="Screen Shot 2013-02-17 at 1.4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30" y="2216515"/>
            <a:ext cx="6923332" cy="3094323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2-17 at 1.5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53" y="1041917"/>
            <a:ext cx="6388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Ripped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3-02-17 at 1.4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1" y="2015781"/>
            <a:ext cx="8027059" cy="360296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371"/>
          </a:xfrm>
        </p:spPr>
        <p:txBody>
          <a:bodyPr/>
          <a:lstStyle/>
          <a:p>
            <a:r>
              <a:rPr lang="en-US" dirty="0" smtClean="0"/>
              <a:t>USBSTOR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372"/>
            <a:ext cx="8229600" cy="5238792"/>
          </a:xfrm>
        </p:spPr>
        <p:txBody>
          <a:bodyPr/>
          <a:lstStyle/>
          <a:p>
            <a:r>
              <a:rPr lang="en-US" dirty="0" smtClean="0"/>
              <a:t>System\ControlSet001\</a:t>
            </a:r>
            <a:r>
              <a:rPr lang="en-US" dirty="0" err="1" smtClean="0"/>
              <a:t>Enum</a:t>
            </a:r>
            <a:r>
              <a:rPr lang="en-US" dirty="0" smtClean="0"/>
              <a:t>\USBSTOR</a:t>
            </a:r>
          </a:p>
          <a:p>
            <a:pPr lvl="1"/>
            <a:r>
              <a:rPr lang="en-US" dirty="0" smtClean="0"/>
              <a:t>Assuming Current Control Set is 1</a:t>
            </a:r>
            <a:endParaRPr lang="en-US" dirty="0"/>
          </a:p>
        </p:txBody>
      </p:sp>
      <p:pic>
        <p:nvPicPr>
          <p:cNvPr id="5" name="Picture 4" descr="Screen Shot 2013-02-17 at 2.0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1" y="1897138"/>
            <a:ext cx="7981157" cy="4746908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Deleted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Deleted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8229600" cy="4229025"/>
          </a:xfrm>
        </p:spPr>
        <p:txBody>
          <a:bodyPr/>
          <a:lstStyle/>
          <a:p>
            <a:r>
              <a:rPr lang="en-US" dirty="0" smtClean="0"/>
              <a:t>File Carving</a:t>
            </a:r>
          </a:p>
          <a:p>
            <a:r>
              <a:rPr lang="en-US" dirty="0" smtClean="0"/>
              <a:t>Allocated space contains active data</a:t>
            </a:r>
          </a:p>
          <a:p>
            <a:r>
              <a:rPr lang="en-US" dirty="0" smtClean="0"/>
              <a:t>Deleted files are in unallocated space</a:t>
            </a:r>
          </a:p>
          <a:p>
            <a:r>
              <a:rPr lang="en-US" dirty="0" smtClean="0"/>
              <a:t>Useful tools</a:t>
            </a:r>
          </a:p>
          <a:p>
            <a:pPr lvl="1"/>
            <a:r>
              <a:rPr lang="en-US" dirty="0" err="1" smtClean="0"/>
              <a:t>ProDiscover</a:t>
            </a:r>
            <a:endParaRPr lang="en-US" dirty="0" smtClean="0"/>
          </a:p>
          <a:p>
            <a:pPr lvl="1"/>
            <a:r>
              <a:rPr lang="en-US" dirty="0" smtClean="0"/>
              <a:t>FTK or </a:t>
            </a:r>
            <a:r>
              <a:rPr lang="en-US" dirty="0" err="1" smtClean="0"/>
              <a:t>EnCase</a:t>
            </a:r>
            <a:endParaRPr lang="en-US" dirty="0" smtClean="0"/>
          </a:p>
          <a:p>
            <a:pPr lvl="1"/>
            <a:r>
              <a:rPr lang="en-US" dirty="0" smtClean="0"/>
              <a:t>Foremost</a:t>
            </a:r>
          </a:p>
          <a:p>
            <a:pPr lvl="1"/>
            <a:r>
              <a:rPr lang="en-US" dirty="0" err="1" smtClean="0"/>
              <a:t>Recuva</a:t>
            </a:r>
            <a:endParaRPr lang="en-US" dirty="0" smtClean="0"/>
          </a:p>
          <a:p>
            <a:pPr lvl="1"/>
            <a:r>
              <a:rPr lang="en-US" dirty="0" err="1" smtClean="0"/>
              <a:t>Photorec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0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Hibernation 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Shutdown Options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342"/>
            <a:ext cx="8229600" cy="47734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Sleep – data kept in RAM</a:t>
            </a:r>
          </a:p>
          <a:p>
            <a:pPr lvl="1"/>
            <a:r>
              <a:rPr lang="en-US" dirty="0" smtClean="0"/>
              <a:t>Power still on</a:t>
            </a:r>
          </a:p>
          <a:p>
            <a:pPr lvl="1"/>
            <a:r>
              <a:rPr lang="en-US" dirty="0" smtClean="0"/>
              <a:t>Documents lost if power fails</a:t>
            </a:r>
          </a:p>
          <a:p>
            <a:r>
              <a:rPr lang="en-US" dirty="0" smtClean="0"/>
              <a:t>Hibernate – RAM copied to </a:t>
            </a:r>
            <a:r>
              <a:rPr lang="en-US" dirty="0" err="1" smtClean="0"/>
              <a:t>Hiberfil.sys</a:t>
            </a:r>
            <a:endParaRPr lang="en-US" dirty="0" smtClean="0"/>
          </a:p>
          <a:p>
            <a:pPr lvl="1"/>
            <a:r>
              <a:rPr lang="en-US" dirty="0" smtClean="0"/>
              <a:t>Power off</a:t>
            </a:r>
          </a:p>
          <a:p>
            <a:pPr lvl="1"/>
            <a:r>
              <a:rPr lang="en-US" dirty="0" smtClean="0"/>
              <a:t>Documents never lost</a:t>
            </a:r>
          </a:p>
          <a:p>
            <a:r>
              <a:rPr lang="en-US" dirty="0" smtClean="0"/>
              <a:t>Hybrid Sleep</a:t>
            </a:r>
          </a:p>
          <a:p>
            <a:pPr lvl="1"/>
            <a:r>
              <a:rPr lang="en-US" dirty="0" smtClean="0"/>
              <a:t>Default for Windows 7 desktops</a:t>
            </a:r>
          </a:p>
          <a:p>
            <a:pPr lvl="1"/>
            <a:r>
              <a:rPr lang="en-US" dirty="0" smtClean="0"/>
              <a:t>Puts open documents and programs on disk</a:t>
            </a:r>
          </a:p>
          <a:p>
            <a:pPr lvl="1"/>
            <a:r>
              <a:rPr lang="en-US" dirty="0" smtClean="0"/>
              <a:t>Keeps them in RAM as well for fast wakeup</a:t>
            </a:r>
          </a:p>
          <a:p>
            <a:pPr lvl="1"/>
            <a:r>
              <a:rPr lang="en-US" dirty="0" smtClean="0"/>
              <a:t>Documents not lost if power fails</a:t>
            </a:r>
            <a:endParaRPr lang="en-US" dirty="0"/>
          </a:p>
        </p:txBody>
      </p:sp>
      <p:pic>
        <p:nvPicPr>
          <p:cNvPr id="4" name="Picture 3" descr="Screen Shot 2013-02-16 at 5.17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0"/>
          <a:stretch/>
        </p:blipFill>
        <p:spPr>
          <a:xfrm>
            <a:off x="6074323" y="241300"/>
            <a:ext cx="2872585" cy="271780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406180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38"/>
            <a:ext cx="2327503" cy="4229025"/>
          </a:xfrm>
        </p:spPr>
        <p:txBody>
          <a:bodyPr/>
          <a:lstStyle/>
          <a:p>
            <a:r>
              <a:rPr lang="en-US" dirty="0" smtClean="0"/>
              <a:t>Link Ch 5i</a:t>
            </a:r>
            <a:endParaRPr lang="en-US" dirty="0"/>
          </a:p>
        </p:txBody>
      </p:sp>
      <p:pic>
        <p:nvPicPr>
          <p:cNvPr id="4" name="Picture 3" descr="Screen Shot 2013-02-16 at 5.15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8"/>
          <a:stretch/>
        </p:blipFill>
        <p:spPr>
          <a:xfrm>
            <a:off x="2784703" y="1897138"/>
            <a:ext cx="5657825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Not in book, but may be on quizzes and Final Exam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3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Arial" charset="0"/>
                <a:cs typeface="Arial" charset="0"/>
              </a:rPr>
              <a:t>Understanding the Structure of the Registry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ffectLst/>
                <a:latin typeface="Arial" charset="0"/>
                <a:cs typeface="Arial" charset="0"/>
              </a:rPr>
              <a:t>The registry consists of five root keys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HKey_Classes_Root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HKey_Current_User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HKey_Local_Machine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HKey_Users</a:t>
            </a:r>
          </a:p>
          <a:p>
            <a:pPr lvl="1"/>
            <a:r>
              <a:rPr lang="en-US" b="1">
                <a:effectLst/>
                <a:latin typeface="Arial" charset="0"/>
                <a:cs typeface="Arial" charset="0"/>
              </a:rPr>
              <a:t>HKey_Current_Config</a:t>
            </a:r>
          </a:p>
          <a:p>
            <a:r>
              <a:rPr lang="en-US" b="1">
                <a:effectLst/>
                <a:latin typeface="Arial" charset="0"/>
                <a:cs typeface="Arial" charset="0"/>
              </a:rPr>
              <a:t>Or  HKCR, HKCU,</a:t>
            </a:r>
            <a:br>
              <a:rPr lang="en-US" b="1">
                <a:effectLst/>
                <a:latin typeface="Arial" charset="0"/>
                <a:cs typeface="Arial" charset="0"/>
              </a:rPr>
            </a:br>
            <a:r>
              <a:rPr lang="en-US" b="1">
                <a:effectLst/>
                <a:latin typeface="Arial" charset="0"/>
                <a:cs typeface="Arial" charset="0"/>
              </a:rPr>
              <a:t>HKLM, HKU, </a:t>
            </a:r>
            <a:br>
              <a:rPr lang="en-US" b="1">
                <a:effectLst/>
                <a:latin typeface="Arial" charset="0"/>
                <a:cs typeface="Arial" charset="0"/>
              </a:rPr>
            </a:br>
            <a:r>
              <a:rPr lang="en-US" b="1">
                <a:effectLst/>
                <a:latin typeface="Arial" charset="0"/>
                <a:cs typeface="Arial" charset="0"/>
              </a:rPr>
              <a:t>and HKCC</a:t>
            </a:r>
          </a:p>
        </p:txBody>
      </p:sp>
      <p:pic>
        <p:nvPicPr>
          <p:cNvPr id="74756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30" y="4563012"/>
            <a:ext cx="42592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326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1109</TotalTime>
  <Words>516</Words>
  <Application>Microsoft Macintosh PowerPoint</Application>
  <PresentationFormat>On-screen Show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5. Windows System Artifacts Part 1</vt:lpstr>
      <vt:lpstr>Topics</vt:lpstr>
      <vt:lpstr>Deleted Data</vt:lpstr>
      <vt:lpstr>Recovering Deleted Data</vt:lpstr>
      <vt:lpstr>Hibernation File</vt:lpstr>
      <vt:lpstr>Shutdown Options</vt:lpstr>
      <vt:lpstr>Enabling Hibernation</vt:lpstr>
      <vt:lpstr>Registry</vt:lpstr>
      <vt:lpstr>Understanding the Structure of the Registry</vt:lpstr>
      <vt:lpstr>Subkeys</vt:lpstr>
      <vt:lpstr>Values</vt:lpstr>
      <vt:lpstr>Hives</vt:lpstr>
      <vt:lpstr>HiveList</vt:lpstr>
      <vt:lpstr>Hardware Hive</vt:lpstr>
      <vt:lpstr>HKCR and HKCU</vt:lpstr>
      <vt:lpstr>Purpose of Registry</vt:lpstr>
      <vt:lpstr>Acquiring the Registry</vt:lpstr>
      <vt:lpstr>Acquired Files</vt:lpstr>
      <vt:lpstr>Reference </vt:lpstr>
      <vt:lpstr>Important Registry Data</vt:lpstr>
      <vt:lpstr>Control Set</vt:lpstr>
      <vt:lpstr>Control Set</vt:lpstr>
      <vt:lpstr>Time Zone</vt:lpstr>
      <vt:lpstr>UserAssist</vt:lpstr>
      <vt:lpstr>UserAssist Decoded in Lower Left Pane</vt:lpstr>
      <vt:lpstr>RegRipper</vt:lpstr>
      <vt:lpstr>PowerPoint Presentation</vt:lpstr>
      <vt:lpstr>Ripped Registry</vt:lpstr>
      <vt:lpstr>USBSTOR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Sam Bowne</dc:creator>
  <cp:lastModifiedBy>Sam Bowne</cp:lastModifiedBy>
  <cp:revision>128</cp:revision>
  <dcterms:created xsi:type="dcterms:W3CDTF">2013-01-11T00:10:04Z</dcterms:created>
  <dcterms:modified xsi:type="dcterms:W3CDTF">2013-02-18T18:34:07Z</dcterms:modified>
</cp:coreProperties>
</file>