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9" r:id="rId3"/>
    <p:sldId id="271" r:id="rId4"/>
    <p:sldId id="272" r:id="rId5"/>
    <p:sldId id="273" r:id="rId6"/>
    <p:sldId id="274" r:id="rId7"/>
    <p:sldId id="268" r:id="rId8"/>
    <p:sldId id="275" r:id="rId9"/>
    <p:sldId id="276" r:id="rId10"/>
    <p:sldId id="277" r:id="rId11"/>
    <p:sldId id="278" r:id="rId12"/>
    <p:sldId id="280" r:id="rId13"/>
    <p:sldId id="281" r:id="rId14"/>
    <p:sldId id="282" r:id="rId15"/>
    <p:sldId id="283" r:id="rId16"/>
    <p:sldId id="279" r:id="rId17"/>
    <p:sldId id="284" r:id="rId18"/>
    <p:sldId id="285" r:id="rId19"/>
    <p:sldId id="267" r:id="rId20"/>
    <p:sldId id="286" r:id="rId21"/>
    <p:sldId id="298" r:id="rId22"/>
    <p:sldId id="299" r:id="rId23"/>
    <p:sldId id="300" r:id="rId24"/>
    <p:sldId id="301" r:id="rId25"/>
    <p:sldId id="302" r:id="rId26"/>
    <p:sldId id="303" r:id="rId27"/>
    <p:sldId id="266" r:id="rId28"/>
    <p:sldId id="287" r:id="rId29"/>
    <p:sldId id="304" r:id="rId30"/>
    <p:sldId id="305" r:id="rId31"/>
    <p:sldId id="265" r:id="rId32"/>
    <p:sldId id="288" r:id="rId33"/>
    <p:sldId id="306" r:id="rId34"/>
    <p:sldId id="307" r:id="rId35"/>
    <p:sldId id="308" r:id="rId36"/>
    <p:sldId id="309" r:id="rId37"/>
    <p:sldId id="264" r:id="rId38"/>
    <p:sldId id="289" r:id="rId39"/>
    <p:sldId id="312" r:id="rId40"/>
    <p:sldId id="311" r:id="rId41"/>
    <p:sldId id="263" r:id="rId42"/>
    <p:sldId id="290" r:id="rId43"/>
    <p:sldId id="313" r:id="rId44"/>
    <p:sldId id="314" r:id="rId45"/>
    <p:sldId id="315" r:id="rId46"/>
    <p:sldId id="262" r:id="rId47"/>
    <p:sldId id="291" r:id="rId48"/>
    <p:sldId id="316" r:id="rId49"/>
    <p:sldId id="317" r:id="rId50"/>
    <p:sldId id="261" r:id="rId51"/>
    <p:sldId id="292" r:id="rId52"/>
    <p:sldId id="318" r:id="rId53"/>
    <p:sldId id="260" r:id="rId54"/>
    <p:sldId id="293" r:id="rId55"/>
    <p:sldId id="319" r:id="rId56"/>
    <p:sldId id="259" r:id="rId57"/>
    <p:sldId id="294" r:id="rId58"/>
    <p:sldId id="320" r:id="rId59"/>
    <p:sldId id="321" r:id="rId60"/>
    <p:sldId id="258" r:id="rId61"/>
    <p:sldId id="295" r:id="rId62"/>
    <p:sldId id="322" r:id="rId63"/>
    <p:sldId id="323" r:id="rId64"/>
    <p:sldId id="324" r:id="rId65"/>
    <p:sldId id="325" r:id="rId66"/>
    <p:sldId id="326" r:id="rId6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6" autoAdjust="0"/>
    <p:restoredTop sz="94747" autoAdjust="0"/>
  </p:normalViewPr>
  <p:slideViewPr>
    <p:cSldViewPr snapToGrid="0" snapToObjects="1">
      <p:cViewPr varScale="1">
        <p:scale>
          <a:sx n="109" d="100"/>
          <a:sy n="109" d="100"/>
        </p:scale>
        <p:origin x="-23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printerSettings" Target="printerSettings/printerSettings1.bin"/><Relationship Id="rId69" Type="http://schemas.openxmlformats.org/officeDocument/2006/relationships/presProps" Target="presProp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70" Type="http://schemas.openxmlformats.org/officeDocument/2006/relationships/viewProps" Target="viewProps.xml"/><Relationship Id="rId71" Type="http://schemas.openxmlformats.org/officeDocument/2006/relationships/theme" Target="theme/theme1.xml"/><Relationship Id="rId72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4155141"/>
            <a:ext cx="7542212" cy="1013012"/>
          </a:xfrm>
        </p:spPr>
        <p:txBody>
          <a:bodyPr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738" y="5230906"/>
            <a:ext cx="7542212" cy="1030942"/>
          </a:xfrm>
        </p:spPr>
        <p:txBody>
          <a:bodyPr/>
          <a:lstStyle>
            <a:lvl1pPr marL="0" indent="0" algn="ctr">
              <a:spcBef>
                <a:spcPct val="30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FB994-6514-034C-9CA3-755DAF090222}" type="datetimeFigureOut">
              <a:rPr lang="en-US" smtClean="0"/>
              <a:t>12/11/13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4E56F-2390-F545-98F7-1E5E13546EA7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MoleculeTrac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4019" y="224679"/>
            <a:ext cx="5795963" cy="39433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3962399"/>
            <a:ext cx="7585710" cy="672353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01957" y="457200"/>
            <a:ext cx="2940087" cy="2940087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FontTx/>
              <a:buNone/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4639235"/>
            <a:ext cx="7585710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FB994-6514-034C-9CA3-755DAF090222}" type="datetimeFigureOut">
              <a:rPr lang="en-US" smtClean="0"/>
              <a:t>12/11/13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4E56F-2390-F545-98F7-1E5E13546E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FB994-6514-034C-9CA3-755DAF090222}" type="datetimeFigureOut">
              <a:rPr lang="en-US" smtClean="0"/>
              <a:t>12/11/13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4E56F-2390-F545-98F7-1E5E13546E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365" y="416859"/>
            <a:ext cx="1940859" cy="5607424"/>
          </a:xfrm>
        </p:spPr>
        <p:txBody>
          <a:bodyPr vert="eaVert" anchor="ctr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0737" y="414015"/>
            <a:ext cx="6144839" cy="5610268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FB994-6514-034C-9CA3-755DAF090222}" type="datetimeFigureOut">
              <a:rPr lang="en-US" smtClean="0"/>
              <a:t>12/11/13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4E56F-2390-F545-98F7-1E5E13546E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FB994-6514-034C-9CA3-755DAF090222}" type="datetimeFigureOut">
              <a:rPr lang="en-US" smtClean="0"/>
              <a:t>12/11/13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4E56F-2390-F545-98F7-1E5E13546E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737" y="1219013"/>
            <a:ext cx="7542213" cy="19589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0737" y="3224213"/>
            <a:ext cx="7542213" cy="1500187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FB994-6514-034C-9CA3-755DAF090222}" type="datetimeFigureOut">
              <a:rPr lang="en-US" smtClean="0"/>
              <a:t>12/11/13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4E56F-2390-F545-98F7-1E5E13546E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3763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FB994-6514-034C-9CA3-755DAF090222}" type="datetimeFigureOut">
              <a:rPr lang="en-US" smtClean="0"/>
              <a:t>12/11/13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4E56F-2390-F545-98F7-1E5E13546E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2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3763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3763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FB994-6514-034C-9CA3-755DAF090222}" type="datetimeFigureOut">
              <a:rPr lang="en-US" smtClean="0"/>
              <a:t>12/11/13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4E56F-2390-F545-98F7-1E5E13546E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FB994-6514-034C-9CA3-755DAF090222}" type="datetimeFigureOut">
              <a:rPr lang="en-US" smtClean="0"/>
              <a:t>12/11/13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4E56F-2390-F545-98F7-1E5E13546E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FB994-6514-034C-9CA3-755DAF090222}" type="datetimeFigureOut">
              <a:rPr lang="en-US" smtClean="0"/>
              <a:t>12/11/13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4E56F-2390-F545-98F7-1E5E13546E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929" y="457201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2393" y="457201"/>
            <a:ext cx="3566160" cy="5410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173288" indent="-344488">
              <a:defRPr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929" y="1828801"/>
            <a:ext cx="3566160" cy="3657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FB994-6514-034C-9CA3-755DAF090222}" type="datetimeFigureOut">
              <a:rPr lang="en-US" smtClean="0"/>
              <a:t>12/11/13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4E56F-2390-F545-98F7-1E5E13546E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457200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66765" y="1676400"/>
            <a:ext cx="2975610" cy="2975610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1828800"/>
            <a:ext cx="3566160" cy="3657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FFB994-6514-034C-9CA3-755DAF090222}" type="datetimeFigureOut">
              <a:rPr lang="en-US" smtClean="0"/>
              <a:t>12/11/13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04E56F-2390-F545-98F7-1E5E13546E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idOverlay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60000"/>
              <a:lumOff val="40000"/>
              <a:alpha val="10000"/>
            </a:schemeClr>
          </a:solidFill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882588"/>
            <a:ext cx="7581901" cy="3953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53FFB994-6514-034C-9CA3-755DAF090222}" type="datetimeFigureOut">
              <a:rPr lang="en-US" smtClean="0"/>
              <a:t>12/11/13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6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3F04E56F-2390-F545-98F7-1E5E13546EA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56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03225" indent="-403225" algn="l" defTabSz="914400" rtl="0" eaLnBrk="1" latinLnBrk="0" hangingPunct="1">
        <a:spcBef>
          <a:spcPts val="2000"/>
        </a:spcBef>
        <a:buFontTx/>
        <a:buBlip>
          <a:blip r:embed="rId15"/>
        </a:buBlip>
        <a:defRPr sz="24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1pPr>
      <a:lvl2pPr marL="806450" indent="-403225" algn="l" defTabSz="914400" rtl="0" eaLnBrk="1" latinLnBrk="0" hangingPunct="1">
        <a:spcBef>
          <a:spcPts val="600"/>
        </a:spcBef>
        <a:buFontTx/>
        <a:buBlip>
          <a:blip r:embed="rId15"/>
        </a:buBlip>
        <a:defRPr sz="22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2pPr>
      <a:lvl3pPr marL="11430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20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3pPr>
      <a:lvl4pPr marL="1492250" indent="-3492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4pPr>
      <a:lvl5pPr marL="18288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5pPr>
      <a:lvl6pPr marL="21732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6pPr>
      <a:lvl7pPr marL="25161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7pPr>
      <a:lvl8pPr marL="2860675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8pPr>
      <a:lvl9pPr marL="3205163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CNIT 106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2485354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450031"/>
            <a:ext cx="7581901" cy="1653988"/>
          </a:xfrm>
        </p:spPr>
        <p:txBody>
          <a:bodyPr/>
          <a:lstStyle/>
          <a:p>
            <a:r>
              <a:rPr lang="en-US" sz="4000" dirty="0"/>
              <a:t>What layer contains bits?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3121481"/>
            <a:ext cx="7581901" cy="344225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dirty="0"/>
              <a:t>Layer 5, 6, or 7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Layer 4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Layer 3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Layer 2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Layer 1 </a:t>
            </a:r>
          </a:p>
        </p:txBody>
      </p:sp>
    </p:spTree>
    <p:extLst>
      <p:ext uri="{BB962C8B-B14F-4D97-AF65-F5344CB8AC3E}">
        <p14:creationId xmlns:p14="http://schemas.microsoft.com/office/powerpoint/2010/main" val="21215252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450031"/>
            <a:ext cx="7581901" cy="1653988"/>
          </a:xfrm>
        </p:spPr>
        <p:txBody>
          <a:bodyPr/>
          <a:lstStyle/>
          <a:p>
            <a:r>
              <a:rPr lang="en-US" sz="4000" dirty="0"/>
              <a:t>Which layer uses MAC addresses?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3121481"/>
            <a:ext cx="7581901" cy="344225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dirty="0"/>
              <a:t>Layer 5, 6, or 7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Layer 4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Layer 3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Layer 2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Layer 1 </a:t>
            </a:r>
          </a:p>
        </p:txBody>
      </p:sp>
    </p:spTree>
    <p:extLst>
      <p:ext uri="{BB962C8B-B14F-4D97-AF65-F5344CB8AC3E}">
        <p14:creationId xmlns:p14="http://schemas.microsoft.com/office/powerpoint/2010/main" val="21215252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450031"/>
            <a:ext cx="7581901" cy="1653988"/>
          </a:xfrm>
        </p:spPr>
        <p:txBody>
          <a:bodyPr/>
          <a:lstStyle/>
          <a:p>
            <a:r>
              <a:rPr lang="en-US" sz="4000" dirty="0"/>
              <a:t>What transmission method is used by Ethernet?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3121481"/>
            <a:ext cx="7581901" cy="344225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dirty="0"/>
              <a:t>Broadband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Baseband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FDM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TDM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err="1"/>
              <a:t>StatTDM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9397244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450031"/>
            <a:ext cx="7581901" cy="1653988"/>
          </a:xfrm>
        </p:spPr>
        <p:txBody>
          <a:bodyPr/>
          <a:lstStyle/>
          <a:p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What technique sends multiple signals with different wavelengths through the same medium?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3121481"/>
            <a:ext cx="7581901" cy="344225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dirty="0"/>
              <a:t>Broadband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Baseband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FDM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TDM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err="1"/>
              <a:t>StatTDM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370187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450031"/>
            <a:ext cx="7581901" cy="1653988"/>
          </a:xfrm>
        </p:spPr>
        <p:txBody>
          <a:bodyPr/>
          <a:lstStyle/>
          <a:p>
            <a:r>
              <a:rPr lang="en-US" sz="4000" dirty="0"/>
              <a:t>Which protocol has a </a:t>
            </a:r>
            <a:r>
              <a:rPr lang="en-US" sz="4000" dirty="0" smtClean="0"/>
              <a:t>"window size" </a:t>
            </a:r>
            <a:r>
              <a:rPr lang="en-US" sz="4000" dirty="0"/>
              <a:t>field in its header?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3121481"/>
            <a:ext cx="7581901" cy="344225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dirty="0"/>
              <a:t>TCP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Ethernet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UDP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IP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802.11</a:t>
            </a:r>
          </a:p>
        </p:txBody>
      </p:sp>
    </p:spTree>
    <p:extLst>
      <p:ext uri="{BB962C8B-B14F-4D97-AF65-F5344CB8AC3E}">
        <p14:creationId xmlns:p14="http://schemas.microsoft.com/office/powerpoint/2010/main" val="13370187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450031"/>
            <a:ext cx="7581901" cy="1653988"/>
          </a:xfrm>
        </p:spPr>
        <p:txBody>
          <a:bodyPr/>
          <a:lstStyle/>
          <a:p>
            <a:r>
              <a:rPr lang="en-US" sz="4000" dirty="0"/>
              <a:t>Which protocol has a TTL field in its header?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3121481"/>
            <a:ext cx="7581901" cy="344225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dirty="0"/>
              <a:t>TCP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Ethernet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UDP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IP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802.11</a:t>
            </a:r>
          </a:p>
        </p:txBody>
      </p:sp>
    </p:spTree>
    <p:extLst>
      <p:ext uri="{BB962C8B-B14F-4D97-AF65-F5344CB8AC3E}">
        <p14:creationId xmlns:p14="http://schemas.microsoft.com/office/powerpoint/2010/main" val="24225293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450031"/>
            <a:ext cx="7581901" cy="1653988"/>
          </a:xfrm>
        </p:spPr>
        <p:txBody>
          <a:bodyPr/>
          <a:lstStyle/>
          <a:p>
            <a:r>
              <a:rPr lang="en-US" sz="4000" dirty="0"/>
              <a:t>Which layer performs encryption?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3121481"/>
            <a:ext cx="7581901" cy="344225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dirty="0"/>
              <a:t>Layer 7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Layer 6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Layer 5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Layer 4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Layer 1, 2, or 3</a:t>
            </a:r>
          </a:p>
        </p:txBody>
      </p:sp>
    </p:spTree>
    <p:extLst>
      <p:ext uri="{BB962C8B-B14F-4D97-AF65-F5344CB8AC3E}">
        <p14:creationId xmlns:p14="http://schemas.microsoft.com/office/powerpoint/2010/main" val="21215252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450031"/>
            <a:ext cx="7581901" cy="1653988"/>
          </a:xfrm>
        </p:spPr>
        <p:txBody>
          <a:bodyPr/>
          <a:lstStyle/>
          <a:p>
            <a:r>
              <a:rPr lang="en-US" sz="4000" dirty="0"/>
              <a:t>Which layer does routing?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3121481"/>
            <a:ext cx="7581901" cy="344225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dirty="0"/>
              <a:t>Layer 7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Layer 6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Layer 5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Layer 4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Layer 1, 2, or 3</a:t>
            </a:r>
          </a:p>
        </p:txBody>
      </p:sp>
    </p:spTree>
    <p:extLst>
      <p:ext uri="{BB962C8B-B14F-4D97-AF65-F5344CB8AC3E}">
        <p14:creationId xmlns:p14="http://schemas.microsoft.com/office/powerpoint/2010/main" val="14223003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450031"/>
            <a:ext cx="7581901" cy="1653988"/>
          </a:xfrm>
        </p:spPr>
        <p:txBody>
          <a:bodyPr/>
          <a:lstStyle/>
          <a:p>
            <a:r>
              <a:rPr lang="en-US" sz="4000" dirty="0"/>
              <a:t>Which protocol uses port 443?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3121481"/>
            <a:ext cx="7581901" cy="344225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dirty="0"/>
              <a:t>HTTP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FTP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Telnet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HTTPS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POP3</a:t>
            </a:r>
          </a:p>
        </p:txBody>
      </p:sp>
    </p:spTree>
    <p:extLst>
      <p:ext uri="{BB962C8B-B14F-4D97-AF65-F5344CB8AC3E}">
        <p14:creationId xmlns:p14="http://schemas.microsoft.com/office/powerpoint/2010/main" val="27609213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en-US" dirty="0" smtClean="0"/>
              <a:t>3: Identifying Network Components 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9708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en-US" dirty="0" smtClean="0"/>
              <a:t>1: Introducing Computer Networks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1882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450031"/>
            <a:ext cx="7581901" cy="1653988"/>
          </a:xfrm>
        </p:spPr>
        <p:txBody>
          <a:bodyPr/>
          <a:lstStyle/>
          <a:p>
            <a:r>
              <a:rPr lang="en-US" sz="4000" dirty="0"/>
              <a:t>What cable has special fire-safety features?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3121481"/>
            <a:ext cx="7581901" cy="344225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dirty="0"/>
              <a:t>Coax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UTP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STP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Plenum-rated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Fiber optic</a:t>
            </a:r>
          </a:p>
        </p:txBody>
      </p:sp>
    </p:spTree>
    <p:extLst>
      <p:ext uri="{BB962C8B-B14F-4D97-AF65-F5344CB8AC3E}">
        <p14:creationId xmlns:p14="http://schemas.microsoft.com/office/powerpoint/2010/main" val="382624040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450031"/>
            <a:ext cx="7581901" cy="1653988"/>
          </a:xfrm>
        </p:spPr>
        <p:txBody>
          <a:bodyPr/>
          <a:lstStyle/>
          <a:p>
            <a:r>
              <a:rPr lang="en-US" sz="4000" dirty="0"/>
              <a:t>What cable uses BNC connectors?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3121481"/>
            <a:ext cx="7581901" cy="344225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dirty="0"/>
              <a:t>Coax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UTP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STP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Plenum-rated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Fiber optic</a:t>
            </a:r>
          </a:p>
        </p:txBody>
      </p:sp>
    </p:spTree>
    <p:extLst>
      <p:ext uri="{BB962C8B-B14F-4D97-AF65-F5344CB8AC3E}">
        <p14:creationId xmlns:p14="http://schemas.microsoft.com/office/powerpoint/2010/main" val="20693563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450031"/>
            <a:ext cx="7581901" cy="1653988"/>
          </a:xfrm>
        </p:spPr>
        <p:txBody>
          <a:bodyPr/>
          <a:lstStyle/>
          <a:p>
            <a:r>
              <a:rPr lang="en-US" sz="4000" dirty="0"/>
              <a:t>What device operates only at layer 3?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3121481"/>
            <a:ext cx="7581901" cy="344225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dirty="0"/>
              <a:t>Hub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Bridge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Switch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Multilayer switch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Router</a:t>
            </a:r>
          </a:p>
        </p:txBody>
      </p:sp>
    </p:spTree>
    <p:extLst>
      <p:ext uri="{BB962C8B-B14F-4D97-AF65-F5344CB8AC3E}">
        <p14:creationId xmlns:p14="http://schemas.microsoft.com/office/powerpoint/2010/main" val="30050378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450031"/>
            <a:ext cx="7581901" cy="1653988"/>
          </a:xfrm>
        </p:spPr>
        <p:txBody>
          <a:bodyPr/>
          <a:lstStyle/>
          <a:p>
            <a:r>
              <a:rPr lang="en-US" sz="4000" dirty="0"/>
              <a:t>Four computers are connected to a hub.  How many devices are in the collision domain?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3121481"/>
            <a:ext cx="7581901" cy="344225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dirty="0"/>
              <a:t>1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2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3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4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Some other number</a:t>
            </a:r>
          </a:p>
        </p:txBody>
      </p:sp>
    </p:spTree>
    <p:extLst>
      <p:ext uri="{BB962C8B-B14F-4D97-AF65-F5344CB8AC3E}">
        <p14:creationId xmlns:p14="http://schemas.microsoft.com/office/powerpoint/2010/main" val="339604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450031"/>
            <a:ext cx="7581901" cy="1653988"/>
          </a:xfrm>
        </p:spPr>
        <p:txBody>
          <a:bodyPr/>
          <a:lstStyle/>
          <a:p>
            <a:r>
              <a:rPr lang="en-US" sz="4000" dirty="0"/>
              <a:t>What device assigns IP addresses?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3121481"/>
            <a:ext cx="7581901" cy="344225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dirty="0"/>
              <a:t>VPN Concentrator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Firewall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DNS server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DHCP server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Proxy server</a:t>
            </a:r>
          </a:p>
        </p:txBody>
      </p:sp>
    </p:spTree>
    <p:extLst>
      <p:ext uri="{BB962C8B-B14F-4D97-AF65-F5344CB8AC3E}">
        <p14:creationId xmlns:p14="http://schemas.microsoft.com/office/powerpoint/2010/main" val="12338627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450031"/>
            <a:ext cx="7581901" cy="1653988"/>
          </a:xfrm>
        </p:spPr>
        <p:txBody>
          <a:bodyPr/>
          <a:lstStyle/>
          <a:p>
            <a:r>
              <a:rPr lang="en-US" sz="4000" dirty="0"/>
              <a:t>Which DNS record contains an IPv6 address?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3121481"/>
            <a:ext cx="7581901" cy="344225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dirty="0"/>
              <a:t>A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AAAA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MX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SOA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CNAME</a:t>
            </a:r>
          </a:p>
        </p:txBody>
      </p:sp>
    </p:spTree>
    <p:extLst>
      <p:ext uri="{BB962C8B-B14F-4D97-AF65-F5344CB8AC3E}">
        <p14:creationId xmlns:p14="http://schemas.microsoft.com/office/powerpoint/2010/main" val="123386278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450031"/>
            <a:ext cx="7581901" cy="1653988"/>
          </a:xfrm>
        </p:spPr>
        <p:txBody>
          <a:bodyPr/>
          <a:lstStyle/>
          <a:p>
            <a:r>
              <a:rPr lang="en-US" sz="4000" dirty="0"/>
              <a:t>What protocol is used to ring a VoIP phone?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3121481"/>
            <a:ext cx="7581901" cy="344225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dirty="0"/>
              <a:t>SIP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PBX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RIP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RTP</a:t>
            </a:r>
            <a:endParaRPr lang="en-US" sz="2800" dirty="0"/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BGP</a:t>
            </a:r>
          </a:p>
        </p:txBody>
      </p:sp>
    </p:spTree>
    <p:extLst>
      <p:ext uri="{BB962C8B-B14F-4D97-AF65-F5344CB8AC3E}">
        <p14:creationId xmlns:p14="http://schemas.microsoft.com/office/powerpoint/2010/main" val="304430485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en-US" dirty="0" smtClean="0"/>
              <a:t>4: Understanding Ethernet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08738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450031"/>
            <a:ext cx="7581901" cy="1653988"/>
          </a:xfrm>
        </p:spPr>
        <p:txBody>
          <a:bodyPr/>
          <a:lstStyle/>
          <a:p>
            <a:r>
              <a:rPr lang="en-US" sz="4000" dirty="0"/>
              <a:t>What is the standard for gigabit Ethernet over copper wire?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3121481"/>
            <a:ext cx="7581901" cy="344225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dirty="0"/>
              <a:t>10BASE-T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100BASE-TX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100BASE-FX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1000BASE-LX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1000BASE-T</a:t>
            </a:r>
          </a:p>
        </p:txBody>
      </p:sp>
    </p:spTree>
    <p:extLst>
      <p:ext uri="{BB962C8B-B14F-4D97-AF65-F5344CB8AC3E}">
        <p14:creationId xmlns:p14="http://schemas.microsoft.com/office/powerpoint/2010/main" val="382624040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450031"/>
            <a:ext cx="7581901" cy="1653988"/>
          </a:xfrm>
        </p:spPr>
        <p:txBody>
          <a:bodyPr/>
          <a:lstStyle/>
          <a:p>
            <a:r>
              <a:rPr lang="en-US" sz="4000" dirty="0"/>
              <a:t>What IEEE standard implements VLANs?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3121481"/>
            <a:ext cx="7581901" cy="344225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dirty="0"/>
              <a:t>802.1q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802.1x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802.11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802.3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802.11ac</a:t>
            </a:r>
          </a:p>
        </p:txBody>
      </p:sp>
    </p:spTree>
    <p:extLst>
      <p:ext uri="{BB962C8B-B14F-4D97-AF65-F5344CB8AC3E}">
        <p14:creationId xmlns:p14="http://schemas.microsoft.com/office/powerpoint/2010/main" val="4169909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450031"/>
            <a:ext cx="7581901" cy="1653988"/>
          </a:xfrm>
        </p:spPr>
        <p:txBody>
          <a:bodyPr/>
          <a:lstStyle/>
          <a:p>
            <a:r>
              <a:rPr lang="en-US" sz="4000" dirty="0"/>
              <a:t>What device connects multiple nodes at layer 1?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3121481"/>
            <a:ext cx="7581901" cy="344225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dirty="0"/>
              <a:t>Client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Server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Hub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Switch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Router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824865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450031"/>
            <a:ext cx="7581901" cy="1653988"/>
          </a:xfrm>
        </p:spPr>
        <p:txBody>
          <a:bodyPr/>
          <a:lstStyle/>
          <a:p>
            <a:r>
              <a:rPr lang="en-US" sz="4000" dirty="0"/>
              <a:t>What protocol prevents broadcast storms?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3121481"/>
            <a:ext cx="7581901" cy="344225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dirty="0"/>
              <a:t>VLAN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Trunk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STP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PoE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802.1x</a:t>
            </a:r>
          </a:p>
        </p:txBody>
      </p:sp>
    </p:spTree>
    <p:extLst>
      <p:ext uri="{BB962C8B-B14F-4D97-AF65-F5344CB8AC3E}">
        <p14:creationId xmlns:p14="http://schemas.microsoft.com/office/powerpoint/2010/main" val="41699092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en-US" dirty="0" smtClean="0"/>
              <a:t>5: Working with IP Addresses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079322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450031"/>
            <a:ext cx="7581901" cy="1653988"/>
          </a:xfrm>
        </p:spPr>
        <p:txBody>
          <a:bodyPr/>
          <a:lstStyle/>
          <a:p>
            <a:r>
              <a:rPr lang="en-US" sz="4000" dirty="0"/>
              <a:t>What is 59 in binary?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3121481"/>
            <a:ext cx="7581901" cy="344225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dirty="0"/>
              <a:t>0011 1010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0011 1011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0000 1111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0110 0011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0011 1001</a:t>
            </a:r>
          </a:p>
        </p:txBody>
      </p:sp>
    </p:spTree>
    <p:extLst>
      <p:ext uri="{BB962C8B-B14F-4D97-AF65-F5344CB8AC3E}">
        <p14:creationId xmlns:p14="http://schemas.microsoft.com/office/powerpoint/2010/main" val="382624040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450031"/>
            <a:ext cx="7581901" cy="1653988"/>
          </a:xfrm>
        </p:spPr>
        <p:txBody>
          <a:bodyPr/>
          <a:lstStyle/>
          <a:p>
            <a:r>
              <a:rPr lang="en-US" sz="4000" dirty="0"/>
              <a:t>What is the first usable address in this network?</a:t>
            </a:r>
            <a:br>
              <a:rPr lang="en-US" sz="4000" dirty="0"/>
            </a:br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192.168.1.199 /25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3121481"/>
            <a:ext cx="7581901" cy="344225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dirty="0"/>
              <a:t>192.168.1.0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192.168.1.1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192.168.1.129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192.168.1.193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192.156.1.255</a:t>
            </a:r>
          </a:p>
        </p:txBody>
      </p:sp>
    </p:spTree>
    <p:extLst>
      <p:ext uri="{BB962C8B-B14F-4D97-AF65-F5344CB8AC3E}">
        <p14:creationId xmlns:p14="http://schemas.microsoft.com/office/powerpoint/2010/main" val="691939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450031"/>
            <a:ext cx="7581901" cy="1653988"/>
          </a:xfrm>
        </p:spPr>
        <p:txBody>
          <a:bodyPr/>
          <a:lstStyle/>
          <a:p>
            <a:r>
              <a:rPr lang="en-US" sz="4000" dirty="0"/>
              <a:t>When you view a Web page, which transmission method are you using?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3121481"/>
            <a:ext cx="7581901" cy="344225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dirty="0"/>
              <a:t>Unicast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Multicast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Broadcast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Anycast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None of the above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91939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450031"/>
            <a:ext cx="7581901" cy="1653988"/>
          </a:xfrm>
        </p:spPr>
        <p:txBody>
          <a:bodyPr/>
          <a:lstStyle/>
          <a:p>
            <a:r>
              <a:rPr lang="en-US" sz="4000" dirty="0"/>
              <a:t>Which technique results in addresses starting 169.254?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3121481"/>
            <a:ext cx="7581901" cy="344225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dirty="0"/>
              <a:t>DHCP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APIPA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BOOTP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Static addressing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err="1"/>
              <a:t>Multihoming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91939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450031"/>
            <a:ext cx="7581901" cy="1653988"/>
          </a:xfrm>
        </p:spPr>
        <p:txBody>
          <a:bodyPr/>
          <a:lstStyle/>
          <a:p>
            <a:r>
              <a:rPr lang="en-US" sz="4000" dirty="0"/>
              <a:t>How many bits are in an IPv6 address?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3121481"/>
            <a:ext cx="7581901" cy="344225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dirty="0"/>
              <a:t>24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48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32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64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None of the above</a:t>
            </a:r>
          </a:p>
        </p:txBody>
      </p:sp>
    </p:spTree>
    <p:extLst>
      <p:ext uri="{BB962C8B-B14F-4D97-AF65-F5344CB8AC3E}">
        <p14:creationId xmlns:p14="http://schemas.microsoft.com/office/powerpoint/2010/main" val="360909648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en-US" dirty="0" smtClean="0"/>
              <a:t>6: Routing Traffic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152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450031"/>
            <a:ext cx="7581901" cy="1653988"/>
          </a:xfrm>
        </p:spPr>
        <p:txBody>
          <a:bodyPr/>
          <a:lstStyle/>
          <a:p>
            <a:r>
              <a:rPr lang="en-US" sz="4000" dirty="0"/>
              <a:t>Which type of route is the most trusted?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3121481"/>
            <a:ext cx="7581901" cy="344225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dirty="0"/>
              <a:t>Directly connected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Static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RIP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OSPF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BGP</a:t>
            </a:r>
          </a:p>
        </p:txBody>
      </p:sp>
    </p:spTree>
    <p:extLst>
      <p:ext uri="{BB962C8B-B14F-4D97-AF65-F5344CB8AC3E}">
        <p14:creationId xmlns:p14="http://schemas.microsoft.com/office/powerpoint/2010/main" val="382624040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450031"/>
            <a:ext cx="7581901" cy="1653988"/>
          </a:xfrm>
        </p:spPr>
        <p:txBody>
          <a:bodyPr/>
          <a:lstStyle/>
          <a:p>
            <a:r>
              <a:rPr lang="en-US" sz="4000" dirty="0"/>
              <a:t>Which is a distance-vector routing protocol?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3121481"/>
            <a:ext cx="7581901" cy="344225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dirty="0"/>
              <a:t>Directly connected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Static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RIP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OSPF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BGP</a:t>
            </a:r>
          </a:p>
        </p:txBody>
      </p:sp>
    </p:spTree>
    <p:extLst>
      <p:ext uri="{BB962C8B-B14F-4D97-AF65-F5344CB8AC3E}">
        <p14:creationId xmlns:p14="http://schemas.microsoft.com/office/powerpoint/2010/main" val="20610099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450031"/>
            <a:ext cx="7581901" cy="1653988"/>
          </a:xfrm>
        </p:spPr>
        <p:txBody>
          <a:bodyPr/>
          <a:lstStyle/>
          <a:p>
            <a:r>
              <a:rPr lang="en-US" sz="4000" dirty="0"/>
              <a:t>What device lifts packets off one network onto a different network?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3121481"/>
            <a:ext cx="7581901" cy="344225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dirty="0"/>
              <a:t>Client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Server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Hub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Switch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Router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1353044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450031"/>
            <a:ext cx="7581901" cy="1653988"/>
          </a:xfrm>
        </p:spPr>
        <p:txBody>
          <a:bodyPr/>
          <a:lstStyle/>
          <a:p>
            <a:r>
              <a:rPr lang="en-US" sz="4000" dirty="0"/>
              <a:t>What system conceals internal IP addresses?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3121481"/>
            <a:ext cx="7581901" cy="344225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dirty="0"/>
              <a:t>NAT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IGMP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ICMP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RIP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SIP</a:t>
            </a:r>
          </a:p>
        </p:txBody>
      </p:sp>
    </p:spTree>
    <p:extLst>
      <p:ext uri="{BB962C8B-B14F-4D97-AF65-F5344CB8AC3E}">
        <p14:creationId xmlns:p14="http://schemas.microsoft.com/office/powerpoint/2010/main" val="32278026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en-US" dirty="0" smtClean="0"/>
              <a:t>7: Introducing Wide-Area Networks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6622819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450031"/>
            <a:ext cx="7581901" cy="1653988"/>
          </a:xfrm>
        </p:spPr>
        <p:txBody>
          <a:bodyPr/>
          <a:lstStyle/>
          <a:p>
            <a:r>
              <a:rPr lang="en-US" sz="4000" dirty="0"/>
              <a:t>Which WAN link allows more than 100 Gbps?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3121481"/>
            <a:ext cx="7581901" cy="344225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dirty="0"/>
              <a:t>SONET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T1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T3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ATM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Frame relay</a:t>
            </a:r>
          </a:p>
        </p:txBody>
      </p:sp>
    </p:spTree>
    <p:extLst>
      <p:ext uri="{BB962C8B-B14F-4D97-AF65-F5344CB8AC3E}">
        <p14:creationId xmlns:p14="http://schemas.microsoft.com/office/powerpoint/2010/main" val="382624040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450031"/>
            <a:ext cx="7581901" cy="1653988"/>
          </a:xfrm>
        </p:spPr>
        <p:txBody>
          <a:bodyPr/>
          <a:lstStyle/>
          <a:p>
            <a:r>
              <a:rPr lang="en-US" sz="4000" dirty="0"/>
              <a:t>Which link is used by Ethernet?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3121481"/>
            <a:ext cx="7581901" cy="344225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dirty="0"/>
              <a:t>UTP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Coax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Fiber optic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Power line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Wireless</a:t>
            </a:r>
          </a:p>
        </p:txBody>
      </p:sp>
    </p:spTree>
    <p:extLst>
      <p:ext uri="{BB962C8B-B14F-4D97-AF65-F5344CB8AC3E}">
        <p14:creationId xmlns:p14="http://schemas.microsoft.com/office/powerpoint/2010/main" val="160923409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450031"/>
            <a:ext cx="7581901" cy="1653988"/>
          </a:xfrm>
        </p:spPr>
        <p:txBody>
          <a:bodyPr/>
          <a:lstStyle/>
          <a:p>
            <a:r>
              <a:rPr lang="en-US" sz="4000" dirty="0"/>
              <a:t>Which technology uses a DOCSIS modem?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3121481"/>
            <a:ext cx="7581901" cy="344225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dirty="0"/>
              <a:t>DSL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PPP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err="1"/>
              <a:t>PPPoE</a:t>
            </a:r>
            <a:endParaRPr lang="en-US" sz="2800" dirty="0"/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RRAS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Cable</a:t>
            </a:r>
          </a:p>
        </p:txBody>
      </p:sp>
    </p:spTree>
    <p:extLst>
      <p:ext uri="{BB962C8B-B14F-4D97-AF65-F5344CB8AC3E}">
        <p14:creationId xmlns:p14="http://schemas.microsoft.com/office/powerpoint/2010/main" val="160923409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450031"/>
            <a:ext cx="7581901" cy="1653988"/>
          </a:xfrm>
        </p:spPr>
        <p:txBody>
          <a:bodyPr/>
          <a:lstStyle/>
          <a:p>
            <a:r>
              <a:rPr lang="en-US" sz="4000" dirty="0"/>
              <a:t>Which system uses 48-byte cells?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3121481"/>
            <a:ext cx="7581901" cy="344225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dirty="0"/>
              <a:t>Satellite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POTS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ISDN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Frame relay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ATM</a:t>
            </a:r>
          </a:p>
        </p:txBody>
      </p:sp>
    </p:spTree>
    <p:extLst>
      <p:ext uri="{BB962C8B-B14F-4D97-AF65-F5344CB8AC3E}">
        <p14:creationId xmlns:p14="http://schemas.microsoft.com/office/powerpoint/2010/main" val="160923409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en-US" dirty="0" smtClean="0"/>
              <a:t>8: Connecting Wirelessly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62354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450031"/>
            <a:ext cx="7581901" cy="1653988"/>
          </a:xfrm>
        </p:spPr>
        <p:txBody>
          <a:bodyPr/>
          <a:lstStyle/>
          <a:p>
            <a:r>
              <a:rPr lang="en-US" sz="4000" dirty="0"/>
              <a:t>Which of these was never used on wireless networks?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3121481"/>
            <a:ext cx="7581901" cy="344225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dirty="0"/>
              <a:t>CSMA/CD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CSMA/CA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FHSS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DSSS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OFDM</a:t>
            </a:r>
          </a:p>
        </p:txBody>
      </p:sp>
    </p:spTree>
    <p:extLst>
      <p:ext uri="{BB962C8B-B14F-4D97-AF65-F5344CB8AC3E}">
        <p14:creationId xmlns:p14="http://schemas.microsoft.com/office/powerpoint/2010/main" val="3826240404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450031"/>
            <a:ext cx="7581901" cy="1653988"/>
          </a:xfrm>
        </p:spPr>
        <p:txBody>
          <a:bodyPr/>
          <a:lstStyle/>
          <a:p>
            <a:r>
              <a:rPr lang="en-US" sz="4000" dirty="0"/>
              <a:t>Which Wi-Fi standard goes at 11 Mbps?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3121481"/>
            <a:ext cx="7581901" cy="344225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dirty="0"/>
              <a:t>802.11a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802.11b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802.11g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802.11n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802.11ac</a:t>
            </a:r>
          </a:p>
        </p:txBody>
      </p:sp>
    </p:spTree>
    <p:extLst>
      <p:ext uri="{BB962C8B-B14F-4D97-AF65-F5344CB8AC3E}">
        <p14:creationId xmlns:p14="http://schemas.microsoft.com/office/powerpoint/2010/main" val="323979865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450031"/>
            <a:ext cx="7581901" cy="1653988"/>
          </a:xfrm>
        </p:spPr>
        <p:txBody>
          <a:bodyPr/>
          <a:lstStyle/>
          <a:p>
            <a:r>
              <a:rPr lang="en-US" sz="4000" dirty="0"/>
              <a:t>Which wireless security technique requires a RADIUS server?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3121481"/>
            <a:ext cx="7581901" cy="344225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dirty="0"/>
              <a:t>WEP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WPA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WPA2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MAC address filtering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802.1x</a:t>
            </a:r>
          </a:p>
        </p:txBody>
      </p:sp>
    </p:spTree>
    <p:extLst>
      <p:ext uri="{BB962C8B-B14F-4D97-AF65-F5344CB8AC3E}">
        <p14:creationId xmlns:p14="http://schemas.microsoft.com/office/powerpoint/2010/main" val="32397986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450031"/>
            <a:ext cx="7581901" cy="1653988"/>
          </a:xfrm>
        </p:spPr>
        <p:txBody>
          <a:bodyPr/>
          <a:lstStyle/>
          <a:p>
            <a:r>
              <a:rPr lang="en-US" sz="4000" dirty="0"/>
              <a:t>San Francisco has a </a:t>
            </a:r>
            <a:r>
              <a:rPr lang="en-US" sz="4000" dirty="0" smtClean="0"/>
              <a:t>56 </a:t>
            </a:r>
            <a:r>
              <a:rPr lang="en-US" sz="4000" dirty="0"/>
              <a:t>km fiber loop connecting government buildings throughout the city.  What sort of network is that?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3121481"/>
            <a:ext cx="7581901" cy="344225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dirty="0"/>
              <a:t>LAN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WAN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CAN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MAN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PAN</a:t>
            </a:r>
          </a:p>
        </p:txBody>
      </p:sp>
    </p:spTree>
    <p:extLst>
      <p:ext uri="{BB962C8B-B14F-4D97-AF65-F5344CB8AC3E}">
        <p14:creationId xmlns:p14="http://schemas.microsoft.com/office/powerpoint/2010/main" val="213530447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en-US" dirty="0" smtClean="0"/>
              <a:t>9: Optimizing Network Performance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64154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450031"/>
            <a:ext cx="7581901" cy="1653988"/>
          </a:xfrm>
        </p:spPr>
        <p:txBody>
          <a:bodyPr/>
          <a:lstStyle/>
          <a:p>
            <a:r>
              <a:rPr lang="en-US" sz="4000" dirty="0"/>
              <a:t>Which is a proprietary Cisco protocol?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3121481"/>
            <a:ext cx="7581901" cy="344225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dirty="0"/>
              <a:t>Single point of failure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Active-standby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HSRP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CARP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Load balancing</a:t>
            </a:r>
          </a:p>
        </p:txBody>
      </p:sp>
    </p:spTree>
    <p:extLst>
      <p:ext uri="{BB962C8B-B14F-4D97-AF65-F5344CB8AC3E}">
        <p14:creationId xmlns:p14="http://schemas.microsoft.com/office/powerpoint/2010/main" val="3826240404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450031"/>
            <a:ext cx="7581901" cy="1653988"/>
          </a:xfrm>
        </p:spPr>
        <p:txBody>
          <a:bodyPr/>
          <a:lstStyle/>
          <a:p>
            <a:r>
              <a:rPr lang="en-US" sz="4000" dirty="0"/>
              <a:t>What congestion control technique delays packets?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3121481"/>
            <a:ext cx="7581901" cy="344225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dirty="0" err="1"/>
              <a:t>IntServ</a:t>
            </a:r>
            <a:endParaRPr lang="en-US" sz="2800" dirty="0"/>
          </a:p>
          <a:p>
            <a:pPr marL="514350" indent="-514350">
              <a:buFont typeface="+mj-lt"/>
              <a:buAutoNum type="alphaUcPeriod"/>
            </a:pPr>
            <a:r>
              <a:rPr lang="en-US" sz="2800" dirty="0" err="1"/>
              <a:t>DiffServ</a:t>
            </a:r>
            <a:endParaRPr lang="en-US" sz="2800" dirty="0"/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RED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Policing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Shaping</a:t>
            </a:r>
          </a:p>
        </p:txBody>
      </p:sp>
    </p:spTree>
    <p:extLst>
      <p:ext uri="{BB962C8B-B14F-4D97-AF65-F5344CB8AC3E}">
        <p14:creationId xmlns:p14="http://schemas.microsoft.com/office/powerpoint/2010/main" val="2214741724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en-US" dirty="0" smtClean="0"/>
              <a:t>10: Using Command-Line Utilities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815874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450031"/>
            <a:ext cx="7581901" cy="1653988"/>
          </a:xfrm>
        </p:spPr>
        <p:txBody>
          <a:bodyPr/>
          <a:lstStyle/>
          <a:p>
            <a:r>
              <a:rPr lang="en-US" sz="4000" dirty="0"/>
              <a:t>Which of these commands is not present in Linux?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3121481"/>
            <a:ext cx="7581901" cy="344225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dirty="0"/>
              <a:t>ping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err="1"/>
              <a:t>arp</a:t>
            </a:r>
            <a:endParaRPr lang="en-US" sz="2800" dirty="0"/>
          </a:p>
          <a:p>
            <a:pPr marL="514350" indent="-514350">
              <a:buFont typeface="+mj-lt"/>
              <a:buAutoNum type="alphaUcPeriod"/>
            </a:pPr>
            <a:r>
              <a:rPr lang="en-US" sz="2800" dirty="0" err="1"/>
              <a:t>ipconfig</a:t>
            </a:r>
            <a:endParaRPr lang="en-US" sz="2800" dirty="0"/>
          </a:p>
          <a:p>
            <a:pPr marL="514350" indent="-514350">
              <a:buFont typeface="+mj-lt"/>
              <a:buAutoNum type="alphaUcPeriod"/>
            </a:pPr>
            <a:r>
              <a:rPr lang="en-US" sz="2800" dirty="0" err="1"/>
              <a:t>netstat</a:t>
            </a:r>
            <a:endParaRPr lang="en-US" sz="2800" dirty="0"/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route</a:t>
            </a:r>
          </a:p>
        </p:txBody>
      </p:sp>
    </p:spTree>
    <p:extLst>
      <p:ext uri="{BB962C8B-B14F-4D97-AF65-F5344CB8AC3E}">
        <p14:creationId xmlns:p14="http://schemas.microsoft.com/office/powerpoint/2010/main" val="382624040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450031"/>
            <a:ext cx="7581901" cy="1653988"/>
          </a:xfrm>
        </p:spPr>
        <p:txBody>
          <a:bodyPr/>
          <a:lstStyle/>
          <a:p>
            <a:r>
              <a:rPr lang="en-US" sz="4000" dirty="0"/>
              <a:t>Which command resolves a layer 2 address to a layer 3 address?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3121481"/>
            <a:ext cx="7581901" cy="344225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dirty="0"/>
              <a:t>ping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 err="1"/>
              <a:t>arp</a:t>
            </a:r>
            <a:endParaRPr lang="en-US" sz="2800" dirty="0"/>
          </a:p>
          <a:p>
            <a:pPr marL="514350" indent="-514350">
              <a:buFont typeface="+mj-lt"/>
              <a:buAutoNum type="alphaUcPeriod"/>
            </a:pPr>
            <a:r>
              <a:rPr lang="en-US" sz="2800" dirty="0" err="1"/>
              <a:t>ipconfig</a:t>
            </a:r>
            <a:endParaRPr lang="en-US" sz="2800" dirty="0"/>
          </a:p>
          <a:p>
            <a:pPr marL="514350" indent="-514350">
              <a:buFont typeface="+mj-lt"/>
              <a:buAutoNum type="alphaUcPeriod"/>
            </a:pPr>
            <a:r>
              <a:rPr lang="en-US" sz="2800" dirty="0" err="1"/>
              <a:t>netstat</a:t>
            </a:r>
            <a:endParaRPr lang="en-US" sz="2800" dirty="0"/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route</a:t>
            </a:r>
          </a:p>
        </p:txBody>
      </p:sp>
    </p:spTree>
    <p:extLst>
      <p:ext uri="{BB962C8B-B14F-4D97-AF65-F5344CB8AC3E}">
        <p14:creationId xmlns:p14="http://schemas.microsoft.com/office/powerpoint/2010/main" val="423328836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en-US" dirty="0" smtClean="0"/>
              <a:t>11: Managing a Network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55449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450031"/>
            <a:ext cx="7581901" cy="1653988"/>
          </a:xfrm>
        </p:spPr>
        <p:txBody>
          <a:bodyPr/>
          <a:lstStyle/>
          <a:p>
            <a:r>
              <a:rPr lang="en-US" sz="4000" dirty="0"/>
              <a:t>Which device is used to terminate cable?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3121481"/>
            <a:ext cx="7581901" cy="344225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dirty="0"/>
              <a:t>BERT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Butt set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Cable tester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Cable certifier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Crimper</a:t>
            </a:r>
          </a:p>
        </p:txBody>
      </p:sp>
    </p:spTree>
    <p:extLst>
      <p:ext uri="{BB962C8B-B14F-4D97-AF65-F5344CB8AC3E}">
        <p14:creationId xmlns:p14="http://schemas.microsoft.com/office/powerpoint/2010/main" val="382624040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450031"/>
            <a:ext cx="7581901" cy="1653988"/>
          </a:xfrm>
        </p:spPr>
        <p:txBody>
          <a:bodyPr/>
          <a:lstStyle/>
          <a:p>
            <a:r>
              <a:rPr lang="en-US" sz="4000" dirty="0"/>
              <a:t>What device sends a brief electrical pulse through a cable, and measures the reflected pulses?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3121481"/>
            <a:ext cx="7581901" cy="344225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dirty="0" err="1"/>
              <a:t>Multimeter</a:t>
            </a:r>
            <a:endParaRPr lang="en-US" sz="2800" dirty="0"/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Loopback plug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Protocol analyzer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Punch-down tool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TDR</a:t>
            </a:r>
          </a:p>
        </p:txBody>
      </p:sp>
    </p:spTree>
    <p:extLst>
      <p:ext uri="{BB962C8B-B14F-4D97-AF65-F5344CB8AC3E}">
        <p14:creationId xmlns:p14="http://schemas.microsoft.com/office/powerpoint/2010/main" val="4122351443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450031"/>
            <a:ext cx="7581901" cy="1653988"/>
          </a:xfrm>
        </p:spPr>
        <p:txBody>
          <a:bodyPr/>
          <a:lstStyle/>
          <a:p>
            <a:r>
              <a:rPr lang="en-US" sz="4000" dirty="0"/>
              <a:t>What system manages network devices and uses community strings?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3121481"/>
            <a:ext cx="7581901" cy="344225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dirty="0"/>
              <a:t>SNMP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Toner probe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Syslog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Application log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SMTP</a:t>
            </a:r>
          </a:p>
        </p:txBody>
      </p:sp>
    </p:spTree>
    <p:extLst>
      <p:ext uri="{BB962C8B-B14F-4D97-AF65-F5344CB8AC3E}">
        <p14:creationId xmlns:p14="http://schemas.microsoft.com/office/powerpoint/2010/main" val="41223514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450031"/>
            <a:ext cx="7581901" cy="1653988"/>
          </a:xfrm>
        </p:spPr>
        <p:txBody>
          <a:bodyPr/>
          <a:lstStyle/>
          <a:p>
            <a:r>
              <a:rPr lang="en-US" sz="4000" dirty="0" smtClean="0"/>
              <a:t>What physical </a:t>
            </a:r>
            <a:r>
              <a:rPr lang="en-US" sz="4000" dirty="0"/>
              <a:t>topology is used by Ethernet?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3121481"/>
            <a:ext cx="7581901" cy="344225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dirty="0"/>
              <a:t>Star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Bus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Ring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Full-mesh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Partial-mesh</a:t>
            </a:r>
          </a:p>
        </p:txBody>
      </p:sp>
    </p:spTree>
    <p:extLst>
      <p:ext uri="{BB962C8B-B14F-4D97-AF65-F5344CB8AC3E}">
        <p14:creationId xmlns:p14="http://schemas.microsoft.com/office/powerpoint/2010/main" val="61964431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en-US" dirty="0" smtClean="0"/>
              <a:t>12: Securing a Network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433938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450031"/>
            <a:ext cx="7581901" cy="1653988"/>
          </a:xfrm>
        </p:spPr>
        <p:txBody>
          <a:bodyPr/>
          <a:lstStyle/>
          <a:p>
            <a:r>
              <a:rPr lang="en-US" sz="4000" dirty="0"/>
              <a:t>What security goal is provided by encryption?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3121481"/>
            <a:ext cx="7581901" cy="344225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dirty="0"/>
              <a:t>Authenticity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Confidentiality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Security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Integrity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Availability</a:t>
            </a:r>
          </a:p>
        </p:txBody>
      </p:sp>
    </p:spTree>
    <p:extLst>
      <p:ext uri="{BB962C8B-B14F-4D97-AF65-F5344CB8AC3E}">
        <p14:creationId xmlns:p14="http://schemas.microsoft.com/office/powerpoint/2010/main" val="382624040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450031"/>
            <a:ext cx="7581901" cy="1653988"/>
          </a:xfrm>
        </p:spPr>
        <p:txBody>
          <a:bodyPr/>
          <a:lstStyle/>
          <a:p>
            <a:r>
              <a:rPr lang="en-US" sz="4000" dirty="0"/>
              <a:t>Which system uses a key that is too short, and is not secure?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3121481"/>
            <a:ext cx="7581901" cy="344225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dirty="0" smtClean="0"/>
              <a:t>DES</a:t>
            </a:r>
            <a:endParaRPr lang="en-US" sz="2800" dirty="0"/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3DES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AES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Asymmetric encryption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Symmetric encryption</a:t>
            </a:r>
          </a:p>
        </p:txBody>
      </p:sp>
    </p:spTree>
    <p:extLst>
      <p:ext uri="{BB962C8B-B14F-4D97-AF65-F5344CB8AC3E}">
        <p14:creationId xmlns:p14="http://schemas.microsoft.com/office/powerpoint/2010/main" val="129556605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450031"/>
            <a:ext cx="7581901" cy="1653988"/>
          </a:xfrm>
        </p:spPr>
        <p:txBody>
          <a:bodyPr/>
          <a:lstStyle/>
          <a:p>
            <a:r>
              <a:rPr lang="en-US" sz="4000" dirty="0"/>
              <a:t>Which is the most secure hash function?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3121481"/>
            <a:ext cx="7581901" cy="344225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dirty="0"/>
              <a:t>MD5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SHA-1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SHA-2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DES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AES</a:t>
            </a:r>
          </a:p>
        </p:txBody>
      </p:sp>
    </p:spTree>
    <p:extLst>
      <p:ext uri="{BB962C8B-B14F-4D97-AF65-F5344CB8AC3E}">
        <p14:creationId xmlns:p14="http://schemas.microsoft.com/office/powerpoint/2010/main" val="1295566056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450031"/>
            <a:ext cx="7581901" cy="1653988"/>
          </a:xfrm>
        </p:spPr>
        <p:txBody>
          <a:bodyPr/>
          <a:lstStyle/>
          <a:p>
            <a:r>
              <a:rPr lang="en-US" sz="4000" dirty="0"/>
              <a:t>Which technique can steal your password even when you use HTTPS?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3121481"/>
            <a:ext cx="7581901" cy="344225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dirty="0" err="1"/>
              <a:t>Keylogger</a:t>
            </a:r>
            <a:endParaRPr lang="en-US" sz="2800" dirty="0"/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Packet sniffing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Dictionary attack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DoS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Buffer overflow</a:t>
            </a:r>
          </a:p>
        </p:txBody>
      </p:sp>
    </p:spTree>
    <p:extLst>
      <p:ext uri="{BB962C8B-B14F-4D97-AF65-F5344CB8AC3E}">
        <p14:creationId xmlns:p14="http://schemas.microsoft.com/office/powerpoint/2010/main" val="129556605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450031"/>
            <a:ext cx="7581901" cy="1653988"/>
          </a:xfrm>
        </p:spPr>
        <p:txBody>
          <a:bodyPr/>
          <a:lstStyle/>
          <a:p>
            <a:r>
              <a:rPr lang="en-US" sz="4000" dirty="0"/>
              <a:t>Which technique will protect a network even if a password is stolen?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3121481"/>
            <a:ext cx="7581901" cy="344225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dirty="0"/>
              <a:t>SSO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TACACS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ACLs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CHAP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2FA</a:t>
            </a:r>
          </a:p>
        </p:txBody>
      </p:sp>
    </p:spTree>
    <p:extLst>
      <p:ext uri="{BB962C8B-B14F-4D97-AF65-F5344CB8AC3E}">
        <p14:creationId xmlns:p14="http://schemas.microsoft.com/office/powerpoint/2010/main" val="110348723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450031"/>
            <a:ext cx="7581901" cy="1653988"/>
          </a:xfrm>
        </p:spPr>
        <p:txBody>
          <a:bodyPr/>
          <a:lstStyle/>
          <a:p>
            <a:r>
              <a:rPr lang="en-US" sz="4000" dirty="0"/>
              <a:t>Which technique allows a laptop to operate as a client but not a server?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3121481"/>
            <a:ext cx="7581901" cy="344225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dirty="0"/>
              <a:t>Packet filtering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Stateful inspection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DMZ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VPN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IDS</a:t>
            </a:r>
          </a:p>
        </p:txBody>
      </p:sp>
    </p:spTree>
    <p:extLst>
      <p:ext uri="{BB962C8B-B14F-4D97-AF65-F5344CB8AC3E}">
        <p14:creationId xmlns:p14="http://schemas.microsoft.com/office/powerpoint/2010/main" val="1177660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lvl="0"/>
            <a:r>
              <a:rPr lang="en-US" dirty="0" smtClean="0"/>
              <a:t>2: Dissecting the OSI Model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1289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450031"/>
            <a:ext cx="7581901" cy="1653988"/>
          </a:xfrm>
        </p:spPr>
        <p:txBody>
          <a:bodyPr/>
          <a:lstStyle/>
          <a:p>
            <a:r>
              <a:rPr lang="en-US" sz="4000" dirty="0"/>
              <a:t>Which layer uses logical addressing?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3121481"/>
            <a:ext cx="7581901" cy="344225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dirty="0"/>
              <a:t>Layer 5, 6, or 7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Layer 4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Layer 3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Layer 2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Layer 1 </a:t>
            </a:r>
          </a:p>
        </p:txBody>
      </p:sp>
    </p:spTree>
    <p:extLst>
      <p:ext uri="{BB962C8B-B14F-4D97-AF65-F5344CB8AC3E}">
        <p14:creationId xmlns:p14="http://schemas.microsoft.com/office/powerpoint/2010/main" val="18764200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450031"/>
            <a:ext cx="7581901" cy="1653988"/>
          </a:xfrm>
        </p:spPr>
        <p:txBody>
          <a:bodyPr/>
          <a:lstStyle/>
          <a:p>
            <a:r>
              <a:rPr lang="en-US" sz="4000" dirty="0"/>
              <a:t>What layer contains frames?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462" y="3121481"/>
            <a:ext cx="7581901" cy="344225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en-US" sz="2800" dirty="0"/>
              <a:t>Layer 5, 6, or 7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Layer 4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Layer 3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Layer 2</a:t>
            </a:r>
          </a:p>
          <a:p>
            <a:pPr marL="514350" indent="-514350">
              <a:buFont typeface="+mj-lt"/>
              <a:buAutoNum type="alphaUcPeriod"/>
            </a:pPr>
            <a:r>
              <a:rPr lang="en-US" sz="2800" dirty="0"/>
              <a:t>Layer 1 </a:t>
            </a:r>
          </a:p>
        </p:txBody>
      </p:sp>
    </p:spTree>
    <p:extLst>
      <p:ext uri="{BB962C8B-B14F-4D97-AF65-F5344CB8AC3E}">
        <p14:creationId xmlns:p14="http://schemas.microsoft.com/office/powerpoint/2010/main" val="21215252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bit">
  <a:themeElements>
    <a:clrScheme name="Orbit">
      <a:dk1>
        <a:srgbClr val="000000"/>
      </a:dk1>
      <a:lt1>
        <a:srgbClr val="FFFFFF"/>
      </a:lt1>
      <a:dk2>
        <a:srgbClr val="7C9BA5"/>
      </a:dk2>
      <a:lt2>
        <a:srgbClr val="C1D0CA"/>
      </a:lt2>
      <a:accent1>
        <a:srgbClr val="F2D908"/>
      </a:accent1>
      <a:accent2>
        <a:srgbClr val="9DE61E"/>
      </a:accent2>
      <a:accent3>
        <a:srgbClr val="0D8BE6"/>
      </a:accent3>
      <a:accent4>
        <a:srgbClr val="C61B1B"/>
      </a:accent4>
      <a:accent5>
        <a:srgbClr val="E26F08"/>
      </a:accent5>
      <a:accent6>
        <a:srgbClr val="8D35D1"/>
      </a:accent6>
      <a:hlink>
        <a:srgbClr val="ECBF0B"/>
      </a:hlink>
      <a:folHlink>
        <a:srgbClr val="F4E5A8"/>
      </a:folHlink>
    </a:clrScheme>
    <a:fontScheme name="Orbit">
      <a:maj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Orbit">
      <a:fillStyleLst>
        <a:solidFill>
          <a:schemeClr val="phClr"/>
        </a:solidFill>
        <a:solidFill>
          <a:schemeClr val="phClr">
            <a:shade val="80000"/>
          </a:schemeClr>
        </a:solidFill>
        <a:gradFill rotWithShape="1">
          <a:gsLst>
            <a:gs pos="0">
              <a:schemeClr val="phClr">
                <a:shade val="30000"/>
                <a:satMod val="100000"/>
              </a:schemeClr>
            </a:gs>
            <a:gs pos="80000">
              <a:schemeClr val="phClr">
                <a:shade val="90000"/>
                <a:satMod val="100000"/>
              </a:schemeClr>
            </a:gs>
            <a:gs pos="100000">
              <a:schemeClr val="phClr">
                <a:tint val="9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762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228600" dist="38100" dir="5400000" sx="104000" sy="104000" algn="ctr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317500" dist="381000" dir="5400000" sx="90000" sy="2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etal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lumMod val="80000"/>
              </a:schemeClr>
              <a:schemeClr val="phClr">
                <a:satMod val="360000"/>
                <a:lumMod val="14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Orbit.thmx</Template>
  <TotalTime>147</TotalTime>
  <Words>951</Words>
  <Application>Microsoft Macintosh PowerPoint</Application>
  <PresentationFormat>On-screen Show (4:3)</PresentationFormat>
  <Paragraphs>332</Paragraphs>
  <Slides>66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66</vt:i4>
      </vt:variant>
    </vt:vector>
  </HeadingPairs>
  <TitlesOfParts>
    <vt:vector size="67" baseType="lpstr">
      <vt:lpstr>Orbit</vt:lpstr>
      <vt:lpstr>Review</vt:lpstr>
      <vt:lpstr>1: Introducing Computer Networks</vt:lpstr>
      <vt:lpstr>What device connects multiple nodes at layer 1?</vt:lpstr>
      <vt:lpstr>What device lifts packets off one network onto a different network?</vt:lpstr>
      <vt:lpstr>San Francisco has a 56 km fiber loop connecting government buildings throughout the city.  What sort of network is that?</vt:lpstr>
      <vt:lpstr>What physical topology is used by Ethernet?</vt:lpstr>
      <vt:lpstr>2: Dissecting the OSI Model</vt:lpstr>
      <vt:lpstr>Which layer uses logical addressing?</vt:lpstr>
      <vt:lpstr>What layer contains frames?</vt:lpstr>
      <vt:lpstr>What layer contains bits?</vt:lpstr>
      <vt:lpstr>Which layer uses MAC addresses?</vt:lpstr>
      <vt:lpstr>What transmission method is used by Ethernet?</vt:lpstr>
      <vt:lpstr> What technique sends multiple signals with different wavelengths through the same medium?</vt:lpstr>
      <vt:lpstr>Which protocol has a "window size" field in its header?</vt:lpstr>
      <vt:lpstr>Which protocol has a TTL field in its header?</vt:lpstr>
      <vt:lpstr>Which layer performs encryption?</vt:lpstr>
      <vt:lpstr>Which layer does routing?</vt:lpstr>
      <vt:lpstr>Which protocol uses port 443?</vt:lpstr>
      <vt:lpstr>3: Identifying Network Components </vt:lpstr>
      <vt:lpstr>What cable has special fire-safety features?</vt:lpstr>
      <vt:lpstr>What cable uses BNC connectors?</vt:lpstr>
      <vt:lpstr>What device operates only at layer 3?</vt:lpstr>
      <vt:lpstr>Four computers are connected to a hub.  How many devices are in the collision domain?</vt:lpstr>
      <vt:lpstr>What device assigns IP addresses?</vt:lpstr>
      <vt:lpstr>Which DNS record contains an IPv6 address?</vt:lpstr>
      <vt:lpstr>What protocol is used to ring a VoIP phone?</vt:lpstr>
      <vt:lpstr>4: Understanding Ethernet</vt:lpstr>
      <vt:lpstr>What is the standard for gigabit Ethernet over copper wire?</vt:lpstr>
      <vt:lpstr>What IEEE standard implements VLANs?</vt:lpstr>
      <vt:lpstr>What protocol prevents broadcast storms?</vt:lpstr>
      <vt:lpstr>5: Working with IP Addresses</vt:lpstr>
      <vt:lpstr>What is 59 in binary?</vt:lpstr>
      <vt:lpstr>What is the first usable address in this network?  192.168.1.199 /25</vt:lpstr>
      <vt:lpstr>When you view a Web page, which transmission method are you using?</vt:lpstr>
      <vt:lpstr>Which technique results in addresses starting 169.254?</vt:lpstr>
      <vt:lpstr>How many bits are in an IPv6 address?</vt:lpstr>
      <vt:lpstr>6: Routing Traffic</vt:lpstr>
      <vt:lpstr>Which type of route is the most trusted?</vt:lpstr>
      <vt:lpstr>Which is a distance-vector routing protocol? </vt:lpstr>
      <vt:lpstr>What system conceals internal IP addresses?</vt:lpstr>
      <vt:lpstr>7: Introducing Wide-Area Networks</vt:lpstr>
      <vt:lpstr>Which WAN link allows more than 100 Gbps?</vt:lpstr>
      <vt:lpstr>Which link is used by Ethernet?</vt:lpstr>
      <vt:lpstr>Which technology uses a DOCSIS modem?</vt:lpstr>
      <vt:lpstr>Which system uses 48-byte cells?</vt:lpstr>
      <vt:lpstr>8: Connecting Wirelessly</vt:lpstr>
      <vt:lpstr>Which of these was never used on wireless networks?</vt:lpstr>
      <vt:lpstr>Which Wi-Fi standard goes at 11 Mbps?</vt:lpstr>
      <vt:lpstr>Which wireless security technique requires a RADIUS server?</vt:lpstr>
      <vt:lpstr>9: Optimizing Network Performance</vt:lpstr>
      <vt:lpstr>Which is a proprietary Cisco protocol?</vt:lpstr>
      <vt:lpstr>What congestion control technique delays packets?</vt:lpstr>
      <vt:lpstr>10: Using Command-Line Utilities</vt:lpstr>
      <vt:lpstr>Which of these commands is not present in Linux?</vt:lpstr>
      <vt:lpstr>Which command resolves a layer 2 address to a layer 3 address?</vt:lpstr>
      <vt:lpstr>11: Managing a Network</vt:lpstr>
      <vt:lpstr>Which device is used to terminate cable?</vt:lpstr>
      <vt:lpstr>What device sends a brief electrical pulse through a cable, and measures the reflected pulses?</vt:lpstr>
      <vt:lpstr>What system manages network devices and uses community strings?</vt:lpstr>
      <vt:lpstr>12: Securing a Network</vt:lpstr>
      <vt:lpstr>What security goal is provided by encryption?</vt:lpstr>
      <vt:lpstr>Which system uses a key that is too short, and is not secure?</vt:lpstr>
      <vt:lpstr>Which is the most secure hash function?</vt:lpstr>
      <vt:lpstr>Which technique can steal your password even when you use HTTPS?</vt:lpstr>
      <vt:lpstr>Which technique will protect a network even if a password is stolen?</vt:lpstr>
      <vt:lpstr>Which technique allows a laptop to operate as a client but not a server?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Sam Bowne</dc:creator>
  <cp:lastModifiedBy>Sam Bowne</cp:lastModifiedBy>
  <cp:revision>29</cp:revision>
  <dcterms:created xsi:type="dcterms:W3CDTF">2013-12-11T16:29:36Z</dcterms:created>
  <dcterms:modified xsi:type="dcterms:W3CDTF">2013-12-12T02:32:10Z</dcterms:modified>
</cp:coreProperties>
</file>