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3" r:id="rId3"/>
    <p:sldId id="292" r:id="rId4"/>
    <p:sldId id="257" r:id="rId5"/>
    <p:sldId id="260" r:id="rId6"/>
    <p:sldId id="261" r:id="rId7"/>
    <p:sldId id="262" r:id="rId8"/>
    <p:sldId id="258" r:id="rId9"/>
    <p:sldId id="259" r:id="rId10"/>
    <p:sldId id="263" r:id="rId11"/>
    <p:sldId id="264" r:id="rId12"/>
    <p:sldId id="265" r:id="rId13"/>
    <p:sldId id="269" r:id="rId14"/>
    <p:sldId id="270" r:id="rId15"/>
    <p:sldId id="266" r:id="rId16"/>
    <p:sldId id="271" r:id="rId17"/>
    <p:sldId id="267" r:id="rId18"/>
    <p:sldId id="268" r:id="rId19"/>
    <p:sldId id="275" r:id="rId20"/>
    <p:sldId id="276" r:id="rId21"/>
    <p:sldId id="272" r:id="rId22"/>
    <p:sldId id="273" r:id="rId23"/>
    <p:sldId id="277" r:id="rId24"/>
    <p:sldId id="279" r:id="rId25"/>
    <p:sldId id="278" r:id="rId26"/>
    <p:sldId id="274" r:id="rId27"/>
    <p:sldId id="288" r:id="rId28"/>
    <p:sldId id="280" r:id="rId29"/>
    <p:sldId id="282" r:id="rId30"/>
    <p:sldId id="283" r:id="rId31"/>
    <p:sldId id="284" r:id="rId32"/>
    <p:sldId id="287" r:id="rId33"/>
    <p:sldId id="285" r:id="rId34"/>
    <p:sldId id="286" r:id="rId35"/>
    <p:sldId id="281" r:id="rId36"/>
    <p:sldId id="289" r:id="rId37"/>
    <p:sldId id="290" r:id="rId38"/>
    <p:sldId id="291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8" autoAdjust="0"/>
    <p:restoredTop sz="97239" autoAdjust="0"/>
  </p:normalViewPr>
  <p:slideViewPr>
    <p:cSldViewPr snapToGrid="0" snapToObjects="1">
      <p:cViewPr>
        <p:scale>
          <a:sx n="90" d="100"/>
          <a:sy n="90" d="100"/>
        </p:scale>
        <p:origin x="-32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12/10/11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8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12/10/11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0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12/10/11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5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12/10/11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3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12/10/11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8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12/10/11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1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12/10/11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8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12/10/11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3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12/10/11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12/10/11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12/10/11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0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20002-A7E6-DF4F-A3AF-010F34A88F3B}" type="datetimeFigureOut">
              <a:rPr lang="en-US" smtClean="0"/>
              <a:t>12/10/11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3BC3C-1032-AB41-A246-6073E11F7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0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Whitehat</a:t>
            </a:r>
            <a:r>
              <a:rPr lang="en-US" dirty="0" smtClean="0"/>
              <a:t> Vigilante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BayThreat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Dec. 10, 2011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7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Cyber-Terrorists</a:t>
            </a:r>
            <a:br>
              <a:rPr lang="en-US" dirty="0" smtClean="0"/>
            </a:br>
            <a:r>
              <a:rPr lang="en-US" dirty="0" smtClean="0"/>
              <a:t>Masked </a:t>
            </a:r>
            <a:r>
              <a:rPr lang="en-US" dirty="0" smtClean="0"/>
              <a:t>Mobs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09244" cy="4525963"/>
          </a:xfrm>
        </p:spPr>
        <p:txBody>
          <a:bodyPr/>
          <a:lstStyle/>
          <a:p>
            <a:r>
              <a:rPr lang="en-US" dirty="0" smtClean="0"/>
              <a:t>Create fear</a:t>
            </a:r>
          </a:p>
          <a:p>
            <a:r>
              <a:rPr lang="en-US" dirty="0" smtClean="0"/>
              <a:t>Cause paranoia</a:t>
            </a:r>
          </a:p>
          <a:p>
            <a:r>
              <a:rPr lang="en-US" dirty="0" smtClean="0"/>
              <a:t>Intimidate critics into silence</a:t>
            </a:r>
            <a:endParaRPr lang="en-US" dirty="0"/>
          </a:p>
        </p:txBody>
      </p:sp>
      <p:pic>
        <p:nvPicPr>
          <p:cNvPr id="6" name="Picture 5" descr="220px-AntiS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08" y="2398890"/>
            <a:ext cx="2098098" cy="1993194"/>
          </a:xfrm>
          <a:prstGeom prst="rect">
            <a:avLst/>
          </a:prstGeom>
          <a:ln>
            <a:solidFill>
              <a:srgbClr val="0099CC"/>
            </a:solidFill>
          </a:ln>
        </p:spPr>
      </p:pic>
      <p:pic>
        <p:nvPicPr>
          <p:cNvPr id="9" name="Picture 8" descr="lulzsec-hacker-reportedly-gets-a-taste-of-his-own-medicin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34" y="4938889"/>
            <a:ext cx="4354316" cy="1642886"/>
          </a:xfrm>
          <a:prstGeom prst="rect">
            <a:avLst/>
          </a:prstGeom>
        </p:spPr>
      </p:pic>
      <p:pic>
        <p:nvPicPr>
          <p:cNvPr id="12" name="Picture 11" descr="LulzSec-hacks-Ariz-state-police-computers-CK6EC49-x-larg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39" y="4860749"/>
            <a:ext cx="2072217" cy="1522445"/>
          </a:xfrm>
          <a:prstGeom prst="rect">
            <a:avLst/>
          </a:prstGeom>
          <a:ln>
            <a:solidFill>
              <a:srgbClr val="0099CC"/>
            </a:solidFill>
          </a:ln>
        </p:spPr>
      </p:pic>
      <p:pic>
        <p:nvPicPr>
          <p:cNvPr id="15" name="Picture 14" descr="anonymous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59" y="2398889"/>
            <a:ext cx="2051724" cy="207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1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195"/>
            <a:ext cx="8229600" cy="1051805"/>
          </a:xfrm>
        </p:spPr>
        <p:txBody>
          <a:bodyPr>
            <a:normAutofit/>
          </a:bodyPr>
          <a:lstStyle/>
          <a:p>
            <a:r>
              <a:rPr lang="en-US" dirty="0" smtClean="0"/>
              <a:t>Lone Vigilantes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Screen Shot 2011-12-08 at 7.01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2967"/>
            <a:ext cx="8229600" cy="2510725"/>
          </a:xfrm>
          <a:prstGeom prst="rect">
            <a:avLst/>
          </a:prstGeom>
          <a:ln>
            <a:solidFill>
              <a:srgbClr val="0099CC"/>
            </a:solidFill>
          </a:ln>
        </p:spPr>
      </p:pic>
      <p:pic>
        <p:nvPicPr>
          <p:cNvPr id="9" name="Picture 8" descr="Screen Shot 2011-12-08 at 6.59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8" y="4059488"/>
            <a:ext cx="4044950" cy="1154563"/>
          </a:xfrm>
          <a:prstGeom prst="rect">
            <a:avLst/>
          </a:prstGeom>
          <a:ln>
            <a:solidFill>
              <a:srgbClr val="0099CC"/>
            </a:solidFill>
          </a:ln>
        </p:spPr>
      </p:pic>
      <p:pic>
        <p:nvPicPr>
          <p:cNvPr id="10" name="Picture 9" descr="Screen Shot 2011-12-08 at 7.05.2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5496824"/>
            <a:ext cx="4044950" cy="1274541"/>
          </a:xfrm>
          <a:prstGeom prst="rect">
            <a:avLst/>
          </a:prstGeom>
          <a:ln>
            <a:solidFill>
              <a:srgbClr val="0099CC"/>
            </a:solidFill>
          </a:ln>
        </p:spPr>
      </p:pic>
      <p:pic>
        <p:nvPicPr>
          <p:cNvPr id="11" name="Picture 10" descr="Screen Shot 2011-12-08 at 7.08.1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850" y="4065517"/>
            <a:ext cx="4037895" cy="1219861"/>
          </a:xfrm>
          <a:prstGeom prst="rect">
            <a:avLst/>
          </a:prstGeom>
          <a:ln>
            <a:solidFill>
              <a:srgbClr val="0099CC"/>
            </a:solidFill>
          </a:ln>
        </p:spPr>
      </p:pic>
      <p:pic>
        <p:nvPicPr>
          <p:cNvPr id="4" name="Picture 3" descr="Screen Shot 2011-12-10 at 5.08.5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8" y="5496825"/>
            <a:ext cx="4044950" cy="124928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42976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Nobody's Right if Everybody's 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33269"/>
            <a:ext cx="8229600" cy="5857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Buffalo Springfield image from </a:t>
            </a:r>
            <a:r>
              <a:rPr lang="en-US" sz="2400" dirty="0" err="1" smtClean="0"/>
              <a:t>freewebs.com</a:t>
            </a:r>
            <a:endParaRPr lang="en-US" sz="2400" dirty="0"/>
          </a:p>
        </p:txBody>
      </p:sp>
      <p:pic>
        <p:nvPicPr>
          <p:cNvPr id="6" name="Picture 5" descr="Buffalo%20Springfield-phot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32" y="1727200"/>
            <a:ext cx="5013968" cy="34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88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Middle Way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89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21375"/>
            <a:ext cx="8229600" cy="522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From </a:t>
            </a:r>
            <a:r>
              <a:rPr lang="en-US" sz="2400" dirty="0" err="1" smtClean="0"/>
              <a:t>cybercrime.gov</a:t>
            </a:r>
            <a:endParaRPr lang="en-US" sz="2400" dirty="0"/>
          </a:p>
        </p:txBody>
      </p:sp>
      <p:pic>
        <p:nvPicPr>
          <p:cNvPr id="10" name="Picture 9" descr="Screen Shot 2011-12-08 at 7.25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5" y="1600200"/>
            <a:ext cx="7921625" cy="3848596"/>
          </a:xfrm>
          <a:prstGeom prst="rect">
            <a:avLst/>
          </a:prstGeom>
          <a:ln>
            <a:solidFill>
              <a:srgbClr val="0099CC"/>
            </a:solidFill>
          </a:ln>
        </p:spPr>
      </p:pic>
    </p:spTree>
    <p:extLst>
      <p:ext uri="{BB962C8B-B14F-4D97-AF65-F5344CB8AC3E}">
        <p14:creationId xmlns:p14="http://schemas.microsoft.com/office/powerpoint/2010/main" val="7234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0" y="957263"/>
            <a:ext cx="4908550" cy="1143000"/>
          </a:xfrm>
        </p:spPr>
        <p:txBody>
          <a:bodyPr/>
          <a:lstStyle/>
          <a:p>
            <a:pPr algn="l"/>
            <a:r>
              <a:rPr lang="en-US" dirty="0" smtClean="0"/>
              <a:t>CISSP Code of 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1-12-08 at 7.21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9" y="3324291"/>
            <a:ext cx="7766535" cy="2724083"/>
          </a:xfrm>
          <a:prstGeom prst="rect">
            <a:avLst/>
          </a:prstGeom>
          <a:ln>
            <a:solidFill>
              <a:srgbClr val="0099CC"/>
            </a:solidFill>
          </a:ln>
        </p:spPr>
      </p:pic>
      <p:pic>
        <p:nvPicPr>
          <p:cNvPr id="5" name="Picture 4" descr="3d_CISS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16" y="390459"/>
            <a:ext cx="2254250" cy="269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9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Cold Calls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8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67"/>
            <a:ext cx="8229600" cy="1282171"/>
          </a:xfrm>
        </p:spPr>
        <p:txBody>
          <a:bodyPr>
            <a:noAutofit/>
          </a:bodyPr>
          <a:lstStyle/>
          <a:p>
            <a:r>
              <a:rPr lang="en-US" sz="3600" dirty="0" smtClean="0"/>
              <a:t>Find Vulnerable Sites </a:t>
            </a:r>
            <a:br>
              <a:rPr lang="en-US" sz="3600" dirty="0" smtClean="0"/>
            </a:br>
            <a:r>
              <a:rPr lang="en-US" sz="3600" dirty="0" smtClean="0"/>
              <a:t>Dumped on </a:t>
            </a:r>
            <a:r>
              <a:rPr lang="en-US" sz="3600" dirty="0" err="1" smtClean="0"/>
              <a:t>Pastebin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1-12-08 at 3.52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1" y="1417638"/>
            <a:ext cx="5300133" cy="516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8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the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37000"/>
            <a:ext cx="8229600" cy="2189163"/>
          </a:xfrm>
        </p:spPr>
        <p:txBody>
          <a:bodyPr/>
          <a:lstStyle/>
          <a:p>
            <a:r>
              <a:rPr lang="en-US" dirty="0" smtClean="0"/>
              <a:t>Do NOT explore any further</a:t>
            </a:r>
          </a:p>
          <a:p>
            <a:r>
              <a:rPr lang="en-US" dirty="0" smtClean="0"/>
              <a:t>Actually injecting commands is a crime</a:t>
            </a:r>
            <a:endParaRPr lang="en-US" dirty="0"/>
          </a:p>
        </p:txBody>
      </p:sp>
      <p:pic>
        <p:nvPicPr>
          <p:cNvPr id="4" name="Picture 3" descr="Screen Shot 2011-12-08 at 3.56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89" y="1757539"/>
            <a:ext cx="71755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7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a Contact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1-12-08 at 4.0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90" y="1289756"/>
            <a:ext cx="6007100" cy="5435600"/>
          </a:xfrm>
          <a:prstGeom prst="rect">
            <a:avLst/>
          </a:prstGeom>
          <a:ln>
            <a:solidFill>
              <a:srgbClr val="6EA0B0"/>
            </a:solidFill>
          </a:ln>
        </p:spPr>
      </p:pic>
    </p:spTree>
    <p:extLst>
      <p:ext uri="{BB962C8B-B14F-4D97-AF65-F5344CB8AC3E}">
        <p14:creationId xmlns:p14="http://schemas.microsoft.com/office/powerpoint/2010/main" val="409850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talk has no</a:t>
            </a:r>
          </a:p>
          <a:p>
            <a:pPr lvl="1"/>
            <a:r>
              <a:rPr lang="en-US" dirty="0" smtClean="0"/>
              <a:t>Demos</a:t>
            </a:r>
          </a:p>
          <a:p>
            <a:pPr lvl="1"/>
            <a:r>
              <a:rPr lang="en-US" dirty="0" smtClean="0"/>
              <a:t>Exploits</a:t>
            </a:r>
          </a:p>
          <a:p>
            <a:pPr lvl="1"/>
            <a:r>
              <a:rPr lang="en-US" dirty="0" smtClean="0"/>
              <a:t>1337ness</a:t>
            </a:r>
          </a:p>
          <a:p>
            <a:r>
              <a:rPr lang="en-US" dirty="0" smtClean="0"/>
              <a:t>It's just a sermon about social skills</a:t>
            </a:r>
          </a:p>
          <a:p>
            <a:pPr lvl="1"/>
            <a:r>
              <a:rPr lang="en-US" dirty="0" smtClean="0"/>
              <a:t>Ethics</a:t>
            </a:r>
          </a:p>
          <a:p>
            <a:pPr lvl="1"/>
            <a:r>
              <a:rPr lang="en-US" dirty="0" smtClean="0"/>
              <a:t>Legality</a:t>
            </a:r>
          </a:p>
          <a:p>
            <a:pPr lvl="1"/>
            <a:r>
              <a:rPr lang="en-US" dirty="0" smtClean="0"/>
              <a:t>Attitude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672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1-12-08 at 4.11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4" y="1417638"/>
            <a:ext cx="7140222" cy="509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68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management-level summary of the problem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technical details</a:t>
            </a:r>
          </a:p>
          <a:p>
            <a:r>
              <a:rPr lang="en-US" dirty="0" smtClean="0"/>
              <a:t>Give your </a:t>
            </a:r>
            <a:r>
              <a:rPr lang="en-US" dirty="0" smtClean="0"/>
              <a:t>real </a:t>
            </a:r>
            <a:r>
              <a:rPr lang="en-US" dirty="0" smtClean="0"/>
              <a:t>name &amp; contact information</a:t>
            </a:r>
          </a:p>
          <a:p>
            <a:r>
              <a:rPr lang="en-US" dirty="0" smtClean="0"/>
              <a:t>Don't demand anything</a:t>
            </a:r>
          </a:p>
          <a:p>
            <a:r>
              <a:rPr lang="en-US" dirty="0" smtClean="0"/>
              <a:t>Don't make any threats</a:t>
            </a:r>
          </a:p>
        </p:txBody>
      </p:sp>
    </p:spTree>
    <p:extLst>
      <p:ext uri="{BB962C8B-B14F-4D97-AF65-F5344CB8AC3E}">
        <p14:creationId xmlns:p14="http://schemas.microsoft.com/office/powerpoint/2010/main" val="3914514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2133"/>
          </a:xfrm>
        </p:spPr>
        <p:txBody>
          <a:bodyPr>
            <a:normAutofit/>
          </a:bodyPr>
          <a:lstStyle/>
          <a:p>
            <a:r>
              <a:rPr lang="en-US" dirty="0" smtClean="0"/>
              <a:t>3 days after notification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7/23 Fixed (30%)</a:t>
            </a:r>
          </a:p>
          <a:p>
            <a:pPr lvl="1"/>
            <a:r>
              <a:rPr lang="en-US" sz="2400" dirty="0"/>
              <a:t>http://</a:t>
            </a:r>
            <a:r>
              <a:rPr lang="en-US" sz="2400" dirty="0" err="1"/>
              <a:t>samsclass.info</a:t>
            </a:r>
            <a:r>
              <a:rPr lang="en-US" sz="2400" dirty="0"/>
              <a:t>/</a:t>
            </a:r>
            <a:r>
              <a:rPr lang="en-US" sz="2400" dirty="0" err="1"/>
              <a:t>lulz</a:t>
            </a:r>
            <a:r>
              <a:rPr lang="en-US" sz="2400" dirty="0"/>
              <a:t>/cold-</a:t>
            </a:r>
            <a:r>
              <a:rPr lang="en-US" sz="2400" dirty="0" err="1" smtClean="0"/>
              <a:t>calls.htm</a:t>
            </a:r>
            <a:endParaRPr lang="en-US" sz="2400" dirty="0"/>
          </a:p>
        </p:txBody>
      </p:sp>
      <p:pic>
        <p:nvPicPr>
          <p:cNvPr id="4" name="Picture 3" descr="Screen Shot 2011-12-08 at 4.12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462389"/>
            <a:ext cx="5092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24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Done by CISSP-prep students at CCSF</a:t>
            </a:r>
          </a:p>
          <a:p>
            <a:r>
              <a:rPr lang="en-US" dirty="0" smtClean="0"/>
              <a:t>Contacted over 200 sites with SQL injections</a:t>
            </a:r>
          </a:p>
          <a:p>
            <a:pPr marL="0" indent="0">
              <a:buNone/>
            </a:pPr>
            <a:r>
              <a:rPr lang="en-US" dirty="0" smtClean="0"/>
              <a:t>	&gt; </a:t>
            </a:r>
            <a:r>
              <a:rPr lang="en-US" dirty="0" smtClean="0"/>
              <a:t>15% of them were </a:t>
            </a:r>
            <a:r>
              <a:rPr lang="en-US" dirty="0" smtClean="0"/>
              <a:t>fixed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8730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Major </a:t>
            </a:r>
            <a:r>
              <a:rPr lang="en-US" dirty="0" smtClean="0"/>
              <a:t>Breaches </a:t>
            </a:r>
            <a:br>
              <a:rPr lang="en-US" dirty="0" smtClean="0"/>
            </a:br>
            <a:r>
              <a:rPr lang="en-US" dirty="0" smtClean="0"/>
              <a:t>or</a:t>
            </a:r>
            <a:r>
              <a:rPr lang="en-US" dirty="0" smtClean="0"/>
              <a:t> Vulnerabilities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42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Breaches or </a:t>
            </a:r>
            <a:r>
              <a:rPr lang="en-US" dirty="0" smtClean="0"/>
              <a:t>Vulnerabilities</a:t>
            </a:r>
            <a:br>
              <a:rPr lang="en-US" dirty="0" smtClean="0"/>
            </a:br>
            <a:r>
              <a:rPr lang="en-US" dirty="0" smtClean="0"/>
              <a:t>I Reported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FBI (many times)</a:t>
            </a:r>
            <a:endParaRPr lang="en-US" dirty="0" smtClean="0"/>
          </a:p>
          <a:p>
            <a:r>
              <a:rPr lang="en-US" dirty="0" smtClean="0"/>
              <a:t>UK Supreme Court</a:t>
            </a:r>
          </a:p>
          <a:p>
            <a:r>
              <a:rPr lang="en-US" dirty="0" smtClean="0"/>
              <a:t>Chinese Government</a:t>
            </a:r>
          </a:p>
          <a:p>
            <a:r>
              <a:rPr lang="en-US" dirty="0" smtClean="0"/>
              <a:t>Police departments (many of them)</a:t>
            </a:r>
            <a:endParaRPr lang="en-US" dirty="0" smtClean="0"/>
          </a:p>
          <a:p>
            <a:r>
              <a:rPr lang="en-US" dirty="0" smtClean="0"/>
              <a:t>Other Courts</a:t>
            </a:r>
          </a:p>
          <a:p>
            <a:r>
              <a:rPr lang="en-US" dirty="0" smtClean="0"/>
              <a:t>CNN, PBS</a:t>
            </a:r>
          </a:p>
          <a:p>
            <a:r>
              <a:rPr lang="en-US" dirty="0" smtClean="0"/>
              <a:t>Apple</a:t>
            </a:r>
          </a:p>
          <a:p>
            <a:r>
              <a:rPr lang="en-US" dirty="0" smtClean="0"/>
              <a:t>Schools (many of them)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60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Sought Personal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1-12-08 at 4.21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4" y="1557867"/>
            <a:ext cx="7861300" cy="931304"/>
          </a:xfrm>
          <a:prstGeom prst="rect">
            <a:avLst/>
          </a:prstGeom>
          <a:ln>
            <a:solidFill>
              <a:srgbClr val="6EA0B0"/>
            </a:solidFill>
          </a:ln>
        </p:spPr>
      </p:pic>
      <p:pic>
        <p:nvPicPr>
          <p:cNvPr id="5" name="Picture 4" descr="Screen Shot 2011-12-08 at 4.21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2" y="3850217"/>
            <a:ext cx="7861300" cy="850900"/>
          </a:xfrm>
          <a:prstGeom prst="rect">
            <a:avLst/>
          </a:prstGeom>
          <a:ln>
            <a:solidFill>
              <a:srgbClr val="6EA0B0"/>
            </a:solidFill>
          </a:ln>
        </p:spPr>
      </p:pic>
      <p:pic>
        <p:nvPicPr>
          <p:cNvPr id="6" name="Picture 5" descr="Screen Shot 2011-12-08 at 4.21.4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5" y="2714948"/>
            <a:ext cx="7861299" cy="860002"/>
          </a:xfrm>
          <a:prstGeom prst="rect">
            <a:avLst/>
          </a:prstGeom>
          <a:ln>
            <a:solidFill>
              <a:srgbClr val="6EA0B0"/>
            </a:solidFill>
          </a:ln>
        </p:spPr>
      </p:pic>
      <p:pic>
        <p:nvPicPr>
          <p:cNvPr id="7" name="Picture 6" descr="Screen Shot 2011-12-08 at 4.22.0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3" y="4859868"/>
            <a:ext cx="7861299" cy="1001064"/>
          </a:xfrm>
          <a:prstGeom prst="rect">
            <a:avLst/>
          </a:prstGeom>
          <a:ln>
            <a:solidFill>
              <a:srgbClr val="6EA0B0"/>
            </a:solidFill>
          </a:ln>
        </p:spPr>
      </p:pic>
    </p:spTree>
    <p:extLst>
      <p:ext uri="{BB962C8B-B14F-4D97-AF65-F5344CB8AC3E}">
        <p14:creationId xmlns:p14="http://schemas.microsoft.com/office/powerpoint/2010/main" val="3850856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1-12-08 at 4.4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54" y="1467653"/>
            <a:ext cx="7577667" cy="4731348"/>
          </a:xfrm>
          <a:prstGeom prst="rect">
            <a:avLst/>
          </a:prstGeom>
          <a:ln>
            <a:solidFill>
              <a:srgbClr val="6EA0B0"/>
            </a:solidFill>
          </a:ln>
        </p:spPr>
      </p:pic>
    </p:spTree>
    <p:extLst>
      <p:ext uri="{BB962C8B-B14F-4D97-AF65-F5344CB8AC3E}">
        <p14:creationId xmlns:p14="http://schemas.microsoft.com/office/powerpoint/2010/main" val="2239868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good security contacts inside corporations, law enforcement, and government agencies</a:t>
            </a:r>
          </a:p>
          <a:p>
            <a:r>
              <a:rPr lang="en-US" dirty="0" smtClean="0"/>
              <a:t>Many problems fixed, several before they were exploited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30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of my Twitter followers were offended and suspicious when I found so many high-profile vulnerabilities so fast</a:t>
            </a:r>
          </a:p>
          <a:p>
            <a:r>
              <a:rPr lang="en-US" dirty="0" smtClean="0"/>
              <a:t>Accusations</a:t>
            </a:r>
          </a:p>
          <a:p>
            <a:pPr lvl="1"/>
            <a:r>
              <a:rPr lang="en-US" dirty="0" smtClean="0"/>
              <a:t>Performing unauthorized vulnerability scans</a:t>
            </a:r>
          </a:p>
          <a:p>
            <a:pPr lvl="1"/>
            <a:r>
              <a:rPr lang="en-US" dirty="0" smtClean="0"/>
              <a:t>Peddling bogus security services</a:t>
            </a:r>
          </a:p>
          <a:p>
            <a:pPr lvl="1"/>
            <a:r>
              <a:rPr lang="en-US" dirty="0" smtClean="0"/>
              <a:t>Betraying the USA </a:t>
            </a:r>
          </a:p>
          <a:p>
            <a:r>
              <a:rPr lang="en-US" dirty="0" smtClean="0"/>
              <a:t>All 100% false &amp; baseless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90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1-12-10 at 4.58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22" y="2524478"/>
            <a:ext cx="4064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38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860778"/>
          </a:xfrm>
        </p:spPr>
        <p:txBody>
          <a:bodyPr>
            <a:normAutofit/>
          </a:bodyPr>
          <a:lstStyle/>
          <a:p>
            <a:r>
              <a:rPr lang="en-US" dirty="0" smtClean="0"/>
              <a:t>Ethics Complaint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1-12-08 at 4.3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3" y="1217367"/>
            <a:ext cx="7436556" cy="5124167"/>
          </a:xfrm>
          <a:prstGeom prst="rect">
            <a:avLst/>
          </a:prstGeom>
          <a:ln>
            <a:solidFill>
              <a:srgbClr val="6EA0B0"/>
            </a:solidFill>
          </a:ln>
        </p:spPr>
      </p:pic>
    </p:spTree>
    <p:extLst>
      <p:ext uri="{BB962C8B-B14F-4D97-AF65-F5344CB8AC3E}">
        <p14:creationId xmlns:p14="http://schemas.microsoft.com/office/powerpoint/2010/main" val="323798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Fortuitous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72912" y="2202027"/>
            <a:ext cx="8029222" cy="3557250"/>
            <a:chOff x="657578" y="2568913"/>
            <a:chExt cx="8029222" cy="3557250"/>
          </a:xfrm>
        </p:grpSpPr>
        <p:pic>
          <p:nvPicPr>
            <p:cNvPr id="4" name="Picture 3" descr="Screen Shot 2011-12-08 at 4.37.03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578" y="2568913"/>
              <a:ext cx="8029222" cy="3557250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657578" y="4614333"/>
              <a:ext cx="8029222" cy="395111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tint val="100000"/>
                    <a:shade val="100000"/>
                    <a:satMod val="130000"/>
                    <a:alpha val="44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  <a:alpha val="44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938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br>
              <a:rPr lang="en-US" dirty="0" smtClean="0"/>
            </a:br>
            <a:r>
              <a:rPr lang="en-US" dirty="0" smtClean="0"/>
              <a:t>for Cold Calls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99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Respectful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abuse or criticism</a:t>
            </a:r>
          </a:p>
          <a:p>
            <a:r>
              <a:rPr lang="en-US" dirty="0" smtClean="0"/>
              <a:t>Sincere desire to help</a:t>
            </a:r>
          </a:p>
          <a:p>
            <a:r>
              <a:rPr lang="en-US" dirty="0" smtClean="0"/>
              <a:t>Accept being ignored without protest</a:t>
            </a:r>
          </a:p>
          <a:p>
            <a:r>
              <a:rPr lang="en-US" dirty="0" smtClean="0"/>
              <a:t>Demand nothing</a:t>
            </a:r>
          </a:p>
          <a:p>
            <a:r>
              <a:rPr lang="en-US" dirty="0" smtClean="0"/>
              <a:t>Respect their right to leave their servers unpatched</a:t>
            </a:r>
          </a:p>
        </p:txBody>
      </p:sp>
    </p:spTree>
    <p:extLst>
      <p:ext uri="{BB962C8B-B14F-4D97-AF65-F5344CB8AC3E}">
        <p14:creationId xmlns:p14="http://schemas.microsoft.com/office/powerpoint/2010/main" val="127910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clear-cut vulnerabilities, widely understood and important, like SQL Injection</a:t>
            </a:r>
          </a:p>
          <a:p>
            <a:r>
              <a:rPr lang="en-US" dirty="0" smtClean="0"/>
              <a:t>Do nothing illegal or suspicious</a:t>
            </a:r>
          </a:p>
          <a:p>
            <a:pPr lvl="1"/>
            <a:r>
              <a:rPr lang="en-US" dirty="0" smtClean="0"/>
              <a:t>No vulnerability scans</a:t>
            </a:r>
          </a:p>
          <a:p>
            <a:pPr lvl="1"/>
            <a:r>
              <a:rPr lang="en-US" dirty="0" smtClean="0"/>
              <a:t>No </a:t>
            </a:r>
            <a:r>
              <a:rPr lang="en-US" dirty="0" smtClean="0"/>
              <a:t>intrusion or exploits</a:t>
            </a:r>
            <a:endParaRPr lang="en-US" dirty="0" smtClean="0"/>
          </a:p>
          <a:p>
            <a:pPr lvl="1"/>
            <a:r>
              <a:rPr lang="en-US" dirty="0" smtClean="0"/>
              <a:t>Report </a:t>
            </a:r>
            <a:r>
              <a:rPr lang="en-US" dirty="0" smtClean="0"/>
              <a:t>only vulnerabilities that are already published by </a:t>
            </a:r>
            <a:r>
              <a:rPr lang="en-US" dirty="0" smtClean="0"/>
              <a:t>others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413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Clarity of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Genuine desire to help the people you are contacting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hidden agenda</a:t>
            </a:r>
          </a:p>
          <a:p>
            <a:pPr lvl="1"/>
            <a:r>
              <a:rPr lang="en-US" dirty="0" smtClean="0"/>
              <a:t>Desire to sell a product</a:t>
            </a:r>
          </a:p>
          <a:p>
            <a:pPr lvl="1"/>
            <a:r>
              <a:rPr lang="en-US" dirty="0" smtClean="0"/>
              <a:t>Desire to </a:t>
            </a:r>
            <a:r>
              <a:rPr lang="en-US" dirty="0" smtClean="0"/>
              <a:t>belittle or mock</a:t>
            </a:r>
            <a:endParaRPr lang="en-US" dirty="0" smtClean="0"/>
          </a:p>
          <a:p>
            <a:pPr lvl="1"/>
            <a:r>
              <a:rPr lang="en-US" dirty="0" smtClean="0"/>
              <a:t>Dominate and control others</a:t>
            </a:r>
            <a:endParaRPr lang="en-US" dirty="0" smtClean="0"/>
          </a:p>
          <a:p>
            <a:pPr lvl="1"/>
            <a:r>
              <a:rPr lang="en-US" dirty="0" smtClean="0"/>
              <a:t>Plans to attack sites yourself</a:t>
            </a:r>
          </a:p>
          <a:p>
            <a:pPr lvl="1"/>
            <a:r>
              <a:rPr lang="en-US" dirty="0" smtClean="0"/>
              <a:t>Revenge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745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become visible in the hacking community, you are a target</a:t>
            </a:r>
          </a:p>
          <a:p>
            <a:r>
              <a:rPr lang="en-US" dirty="0" smtClean="0"/>
              <a:t>It doesn't matter what you say or do</a:t>
            </a:r>
          </a:p>
          <a:p>
            <a:r>
              <a:rPr lang="en-US" dirty="0" smtClean="0"/>
              <a:t>Many hackers are arrogant, insecure, and emotionally immature</a:t>
            </a:r>
          </a:p>
        </p:txBody>
      </p:sp>
    </p:spTree>
    <p:extLst>
      <p:ext uri="{BB962C8B-B14F-4D97-AF65-F5344CB8AC3E}">
        <p14:creationId xmlns:p14="http://schemas.microsoft.com/office/powerpoint/2010/main" val="398647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Fearless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importance of the sites you are helping</a:t>
            </a:r>
          </a:p>
          <a:p>
            <a:r>
              <a:rPr lang="en-US" dirty="0" smtClean="0"/>
              <a:t>Are they worth more than your</a:t>
            </a:r>
          </a:p>
          <a:p>
            <a:pPr lvl="1"/>
            <a:r>
              <a:rPr lang="en-US" dirty="0" smtClean="0"/>
              <a:t>Inconvenience</a:t>
            </a:r>
          </a:p>
          <a:p>
            <a:pPr lvl="1"/>
            <a:r>
              <a:rPr lang="en-US" dirty="0" smtClean="0"/>
              <a:t>Time expended</a:t>
            </a:r>
          </a:p>
          <a:p>
            <a:pPr lvl="1"/>
            <a:r>
              <a:rPr lang="en-US" dirty="0" smtClean="0"/>
              <a:t>Exposure to criticism and humiliation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922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 am very grateful for the support of CNIT, MPICT, and CCSF</a:t>
            </a:r>
          </a:p>
          <a:p>
            <a:r>
              <a:rPr lang="en-US" dirty="0" smtClean="0"/>
              <a:t>Especially</a:t>
            </a:r>
          </a:p>
          <a:p>
            <a:pPr lvl="1"/>
            <a:r>
              <a:rPr lang="en-US" sz="2600" dirty="0" smtClean="0"/>
              <a:t>Carmen </a:t>
            </a:r>
            <a:r>
              <a:rPr lang="en-US" sz="2600" dirty="0" err="1" smtClean="0"/>
              <a:t>Lamha</a:t>
            </a:r>
            <a:endParaRPr lang="en-US" sz="2600" dirty="0" smtClean="0"/>
          </a:p>
          <a:p>
            <a:pPr lvl="1"/>
            <a:r>
              <a:rPr lang="en-US" sz="2600" dirty="0" smtClean="0"/>
              <a:t>Maura Devlin-Clancy</a:t>
            </a:r>
          </a:p>
          <a:p>
            <a:pPr lvl="1"/>
            <a:r>
              <a:rPr lang="en-US" sz="2600" dirty="0" smtClean="0"/>
              <a:t>Pierre </a:t>
            </a:r>
            <a:r>
              <a:rPr lang="en-US" sz="2600" dirty="0" err="1" smtClean="0"/>
              <a:t>Thiry</a:t>
            </a:r>
            <a:endParaRPr lang="en-US" sz="2600" dirty="0" smtClean="0"/>
          </a:p>
          <a:p>
            <a:pPr lvl="1"/>
            <a:r>
              <a:rPr lang="en-US" sz="2600" dirty="0" smtClean="0"/>
              <a:t>James Jones</a:t>
            </a:r>
          </a:p>
          <a:p>
            <a:pPr lvl="1"/>
            <a:r>
              <a:rPr lang="en-US" sz="2600" dirty="0" smtClean="0"/>
              <a:t>Tim Ryan</a:t>
            </a:r>
          </a:p>
          <a:p>
            <a:r>
              <a:rPr lang="en-US" dirty="0" smtClean="0"/>
              <a:t>It would be much simpler to just fire me than to support my mad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9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Ifweweremuppet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412750"/>
            <a:ext cx="6248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3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PBS Hacked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1-12-08 at 6.11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1417638"/>
            <a:ext cx="6870174" cy="1300162"/>
          </a:xfrm>
          <a:prstGeom prst="rect">
            <a:avLst/>
          </a:prstGeom>
          <a:ln>
            <a:solidFill>
              <a:srgbClr val="0099CC"/>
            </a:solidFill>
          </a:ln>
        </p:spPr>
      </p:pic>
      <p:pic>
        <p:nvPicPr>
          <p:cNvPr id="5" name="Picture 4" descr="Screen Shot 2011-12-08 at 6.14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2889249"/>
            <a:ext cx="6870174" cy="1191765"/>
          </a:xfrm>
          <a:prstGeom prst="rect">
            <a:avLst/>
          </a:prstGeom>
          <a:ln>
            <a:solidFill>
              <a:srgbClr val="0099CC"/>
            </a:solidFill>
          </a:ln>
        </p:spPr>
      </p:pic>
      <p:pic>
        <p:nvPicPr>
          <p:cNvPr id="9" name="Picture 8" descr="Screen Shot 2011-12-08 at 6.18.1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4448175"/>
            <a:ext cx="6870174" cy="1147884"/>
          </a:xfrm>
          <a:prstGeom prst="rect">
            <a:avLst/>
          </a:prstGeom>
          <a:ln>
            <a:solidFill>
              <a:srgbClr val="0099CC"/>
            </a:solidFill>
          </a:ln>
        </p:spPr>
      </p:pic>
    </p:spTree>
    <p:extLst>
      <p:ext uri="{BB962C8B-B14F-4D97-AF65-F5344CB8AC3E}">
        <p14:creationId xmlns:p14="http://schemas.microsoft.com/office/powerpoint/2010/main" val="4091266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PBS Hacked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Screen Shot 2011-12-08 at 6.18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4" y="3790950"/>
            <a:ext cx="7744691" cy="1320800"/>
          </a:xfrm>
          <a:prstGeom prst="rect">
            <a:avLst/>
          </a:prstGeom>
          <a:ln>
            <a:solidFill>
              <a:srgbClr val="0099CC"/>
            </a:solidFill>
          </a:ln>
        </p:spPr>
      </p:pic>
      <p:pic>
        <p:nvPicPr>
          <p:cNvPr id="9" name="Picture 8" descr="Screen Shot 2011-12-08 at 6.21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3" y="1600200"/>
            <a:ext cx="7744691" cy="1309184"/>
          </a:xfrm>
          <a:prstGeom prst="rect">
            <a:avLst/>
          </a:prstGeom>
          <a:ln>
            <a:solidFill>
              <a:srgbClr val="0099CC"/>
            </a:solidFill>
          </a:ln>
        </p:spPr>
      </p:pic>
    </p:spTree>
    <p:extLst>
      <p:ext uri="{BB962C8B-B14F-4D97-AF65-F5344CB8AC3E}">
        <p14:creationId xmlns:p14="http://schemas.microsoft.com/office/powerpoint/2010/main" val="340520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Attitudes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46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Blend In:</a:t>
            </a:r>
            <a:br>
              <a:rPr lang="en-US" dirty="0" smtClean="0"/>
            </a:br>
            <a:r>
              <a:rPr lang="en-US" dirty="0" smtClean="0"/>
              <a:t>Hide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91250"/>
            <a:ext cx="8229600" cy="4286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smtClean="0"/>
              <a:t>Image from </a:t>
            </a:r>
            <a:r>
              <a:rPr lang="en-US" sz="2000" dirty="0" err="1" smtClean="0"/>
              <a:t>presenceinbusiness.com</a:t>
            </a:r>
            <a:endParaRPr lang="en-US" sz="2000" dirty="0"/>
          </a:p>
        </p:txBody>
      </p:sp>
      <p:pic>
        <p:nvPicPr>
          <p:cNvPr id="6" name="Picture 5" descr="School-of-Fis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1765554"/>
            <a:ext cx="6400800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1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Your Own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80125"/>
            <a:ext cx="8229600" cy="554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Images from </a:t>
            </a:r>
            <a:r>
              <a:rPr lang="en-US" sz="2400" dirty="0" err="1" smtClean="0"/>
              <a:t>listentoleon.net</a:t>
            </a:r>
            <a:r>
              <a:rPr lang="en-US" sz="2400" dirty="0" smtClean="0"/>
              <a:t> &amp; </a:t>
            </a:r>
            <a:r>
              <a:rPr lang="en-US" sz="2400" dirty="0" err="1" smtClean="0"/>
              <a:t>anpop.com</a:t>
            </a:r>
            <a:endParaRPr lang="en-US" sz="2400" dirty="0"/>
          </a:p>
        </p:txBody>
      </p:sp>
      <p:pic>
        <p:nvPicPr>
          <p:cNvPr id="6" name="Picture 5" descr="batman_pow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2" y="2397125"/>
            <a:ext cx="3960212" cy="2823368"/>
          </a:xfrm>
          <a:prstGeom prst="rect">
            <a:avLst/>
          </a:prstGeom>
        </p:spPr>
      </p:pic>
      <p:pic>
        <p:nvPicPr>
          <p:cNvPr id="9" name="Picture 8" descr="Joker-the-joker-9028188-1024-76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09" y="2397125"/>
            <a:ext cx="3764491" cy="282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56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482</Words>
  <Application>Microsoft Macintosh PowerPoint</Application>
  <PresentationFormat>On-screen Show (4:3)</PresentationFormat>
  <Paragraphs>121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Whitehat Vigilante</vt:lpstr>
      <vt:lpstr>Executive Summary</vt:lpstr>
      <vt:lpstr>Bio</vt:lpstr>
      <vt:lpstr>PowerPoint Presentation</vt:lpstr>
      <vt:lpstr>PBS Hacked</vt:lpstr>
      <vt:lpstr>PBS Hacked</vt:lpstr>
      <vt:lpstr>Attitudes </vt:lpstr>
      <vt:lpstr>Blend In: Hide</vt:lpstr>
      <vt:lpstr>Make Your Own Rules</vt:lpstr>
      <vt:lpstr>Cyber-Terrorists Masked Mobs</vt:lpstr>
      <vt:lpstr>Lone Vigilantes</vt:lpstr>
      <vt:lpstr>Nobody's Right if Everybody's Wrong</vt:lpstr>
      <vt:lpstr>The Middle Way</vt:lpstr>
      <vt:lpstr>Laws</vt:lpstr>
      <vt:lpstr>CISSP Code of Ethics</vt:lpstr>
      <vt:lpstr>Cold Calls</vt:lpstr>
      <vt:lpstr>Find Vulnerable Sites  Dumped on Pastebin</vt:lpstr>
      <vt:lpstr>Verify the Vulnerability</vt:lpstr>
      <vt:lpstr>Find a Contact Address</vt:lpstr>
      <vt:lpstr>My Letter</vt:lpstr>
      <vt:lpstr>Letter Design</vt:lpstr>
      <vt:lpstr>Pilot Study</vt:lpstr>
      <vt:lpstr>Student Projects</vt:lpstr>
      <vt:lpstr>Major Breaches  or Vulnerabilities</vt:lpstr>
      <vt:lpstr>Breaches or Vulnerabilities I Reported</vt:lpstr>
      <vt:lpstr>I Sought Personal Contacts</vt:lpstr>
      <vt:lpstr>CERT</vt:lpstr>
      <vt:lpstr>Positive Results</vt:lpstr>
      <vt:lpstr>Negative Results</vt:lpstr>
      <vt:lpstr>Ethics Complaint</vt:lpstr>
      <vt:lpstr>Fortuitous Timing</vt:lpstr>
      <vt:lpstr>Recommendations for Cold Calls</vt:lpstr>
      <vt:lpstr>Be Respectful</vt:lpstr>
      <vt:lpstr>Be Right</vt:lpstr>
      <vt:lpstr>Clarity of Purpose</vt:lpstr>
      <vt:lpstr>Expect Abuse</vt:lpstr>
      <vt:lpstr>Be Fearless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Whitehat Vigilante</dc:title>
  <dc:creator>Sam Bowne</dc:creator>
  <cp:lastModifiedBy>Sam Bowne</cp:lastModifiedBy>
  <cp:revision>23</cp:revision>
  <dcterms:created xsi:type="dcterms:W3CDTF">2011-12-08T14:06:53Z</dcterms:created>
  <dcterms:modified xsi:type="dcterms:W3CDTF">2011-12-10T13:22:03Z</dcterms:modified>
</cp:coreProperties>
</file>