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3" r:id="rId4"/>
    <p:sldId id="305" r:id="rId5"/>
    <p:sldId id="257" r:id="rId6"/>
    <p:sldId id="260" r:id="rId7"/>
    <p:sldId id="261" r:id="rId8"/>
    <p:sldId id="262" r:id="rId9"/>
    <p:sldId id="258" r:id="rId10"/>
    <p:sldId id="259" r:id="rId11"/>
    <p:sldId id="263" r:id="rId12"/>
    <p:sldId id="264" r:id="rId13"/>
    <p:sldId id="265" r:id="rId14"/>
    <p:sldId id="269" r:id="rId15"/>
    <p:sldId id="270" r:id="rId16"/>
    <p:sldId id="266" r:id="rId17"/>
    <p:sldId id="271" r:id="rId18"/>
    <p:sldId id="267" r:id="rId19"/>
    <p:sldId id="268" r:id="rId20"/>
    <p:sldId id="275" r:id="rId21"/>
    <p:sldId id="276" r:id="rId22"/>
    <p:sldId id="272" r:id="rId23"/>
    <p:sldId id="273" r:id="rId24"/>
    <p:sldId id="277" r:id="rId25"/>
    <p:sldId id="279" r:id="rId26"/>
    <p:sldId id="278" r:id="rId27"/>
    <p:sldId id="274" r:id="rId28"/>
    <p:sldId id="288" r:id="rId29"/>
    <p:sldId id="280" r:id="rId30"/>
    <p:sldId id="282" r:id="rId31"/>
    <p:sldId id="283" r:id="rId32"/>
    <p:sldId id="284" r:id="rId33"/>
    <p:sldId id="306" r:id="rId34"/>
    <p:sldId id="287" r:id="rId35"/>
    <p:sldId id="285" r:id="rId36"/>
    <p:sldId id="286" r:id="rId37"/>
    <p:sldId id="281" r:id="rId38"/>
    <p:sldId id="289" r:id="rId39"/>
    <p:sldId id="290" r:id="rId40"/>
    <p:sldId id="291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8" autoAdjust="0"/>
    <p:restoredTop sz="97239" autoAdjust="0"/>
  </p:normalViewPr>
  <p:slideViewPr>
    <p:cSldViewPr snapToGrid="0" snapToObjects="1">
      <p:cViewPr>
        <p:scale>
          <a:sx n="90" d="100"/>
          <a:sy n="90" d="100"/>
        </p:scale>
        <p:origin x="-768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1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0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20002-A7E6-DF4F-A3AF-010F34A88F3B}" type="datetimeFigureOut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Whitehat</a:t>
            </a:r>
            <a:r>
              <a:rPr lang="en-US" dirty="0" smtClean="0"/>
              <a:t> </a:t>
            </a:r>
            <a:r>
              <a:rPr lang="en-US" dirty="0" smtClean="0"/>
              <a:t>Vigilante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The Breach that Wasn't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6400800" cy="13631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HI-TEC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July 26,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7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Own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80125"/>
            <a:ext cx="8229600" cy="5540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Images from </a:t>
            </a:r>
            <a:r>
              <a:rPr lang="en-US" sz="2400" dirty="0" err="1" smtClean="0"/>
              <a:t>listentoleon.net</a:t>
            </a:r>
            <a:r>
              <a:rPr lang="en-US" sz="2400" dirty="0" smtClean="0"/>
              <a:t> &amp; </a:t>
            </a:r>
            <a:r>
              <a:rPr lang="en-US" sz="2400" dirty="0" err="1" smtClean="0"/>
              <a:t>anpop.com</a:t>
            </a:r>
            <a:endParaRPr lang="en-US" sz="2400" dirty="0"/>
          </a:p>
        </p:txBody>
      </p:sp>
      <p:pic>
        <p:nvPicPr>
          <p:cNvPr id="6" name="Picture 5" descr="batman_po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2" y="2397125"/>
            <a:ext cx="3960212" cy="2823368"/>
          </a:xfrm>
          <a:prstGeom prst="rect">
            <a:avLst/>
          </a:prstGeom>
        </p:spPr>
      </p:pic>
      <p:pic>
        <p:nvPicPr>
          <p:cNvPr id="9" name="Picture 8" descr="Joker-the-joker-9028188-1024-76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09" y="2397125"/>
            <a:ext cx="3764491" cy="28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Cyber-Terrorists</a:t>
            </a:r>
            <a:br>
              <a:rPr lang="en-US" dirty="0" smtClean="0"/>
            </a:br>
            <a:r>
              <a:rPr lang="en-US" dirty="0" smtClean="0"/>
              <a:t>Masked Mobs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09244" cy="4525963"/>
          </a:xfrm>
        </p:spPr>
        <p:txBody>
          <a:bodyPr/>
          <a:lstStyle/>
          <a:p>
            <a:r>
              <a:rPr lang="en-US" dirty="0" smtClean="0"/>
              <a:t>Create fear</a:t>
            </a:r>
          </a:p>
          <a:p>
            <a:r>
              <a:rPr lang="en-US" dirty="0" smtClean="0"/>
              <a:t>Cause paranoia</a:t>
            </a:r>
          </a:p>
          <a:p>
            <a:r>
              <a:rPr lang="en-US" dirty="0" smtClean="0"/>
              <a:t>Intimidate critics into silence</a:t>
            </a:r>
            <a:endParaRPr lang="en-US" dirty="0"/>
          </a:p>
        </p:txBody>
      </p:sp>
      <p:pic>
        <p:nvPicPr>
          <p:cNvPr id="6" name="Picture 5" descr="220px-AntiS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08" y="2398890"/>
            <a:ext cx="2098098" cy="1993194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lulzsec-hacker-reportedly-gets-a-taste-of-his-own-medicin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34" y="4938889"/>
            <a:ext cx="4354316" cy="1642886"/>
          </a:xfrm>
          <a:prstGeom prst="rect">
            <a:avLst/>
          </a:prstGeom>
        </p:spPr>
      </p:pic>
      <p:pic>
        <p:nvPicPr>
          <p:cNvPr id="12" name="Picture 11" descr="LulzSec-hacks-Ariz-state-police-computers-CK6EC49-x-larg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9" y="4860749"/>
            <a:ext cx="2072217" cy="1522445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5" name="Picture 14" descr="anonymou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9" y="2398889"/>
            <a:ext cx="2051724" cy="20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1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051805"/>
          </a:xfrm>
        </p:spPr>
        <p:txBody>
          <a:bodyPr>
            <a:normAutofit/>
          </a:bodyPr>
          <a:lstStyle/>
          <a:p>
            <a:r>
              <a:rPr lang="en-US" dirty="0" smtClean="0"/>
              <a:t>Lone Vigilantes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Shot 2011-12-08 at 7.01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2967"/>
            <a:ext cx="8229600" cy="2510725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Screen Shot 2011-12-08 at 6.59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4059488"/>
            <a:ext cx="4044950" cy="1154563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0" name="Picture 9" descr="Screen Shot 2011-12-08 at 7.05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5496824"/>
            <a:ext cx="4044950" cy="127454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1" name="Picture 10" descr="Screen Shot 2011-12-08 at 7.0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4065517"/>
            <a:ext cx="4037895" cy="121986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4" name="Picture 3" descr="Screen Shot 2011-12-10 at 5.08.5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5496825"/>
            <a:ext cx="4044950" cy="124928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42976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Nobody's Right if Everybody's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33269"/>
            <a:ext cx="8229600" cy="5857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Buffalo Springfield image from </a:t>
            </a:r>
            <a:r>
              <a:rPr lang="en-US" sz="2400" dirty="0" err="1" smtClean="0"/>
              <a:t>freewebs.com</a:t>
            </a:r>
            <a:endParaRPr lang="en-US" sz="2400" dirty="0"/>
          </a:p>
        </p:txBody>
      </p:sp>
      <p:pic>
        <p:nvPicPr>
          <p:cNvPr id="6" name="Picture 5" descr="Buffalo%20Springfield-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32" y="1727200"/>
            <a:ext cx="5013968" cy="34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Middle Way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89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21375"/>
            <a:ext cx="8229600" cy="52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From </a:t>
            </a:r>
            <a:r>
              <a:rPr lang="en-US" sz="2400" dirty="0" err="1" smtClean="0"/>
              <a:t>cybercrime.gov</a:t>
            </a:r>
            <a:endParaRPr lang="en-US" sz="2400" dirty="0"/>
          </a:p>
        </p:txBody>
      </p:sp>
      <p:pic>
        <p:nvPicPr>
          <p:cNvPr id="10" name="Picture 9" descr="Screen Shot 2011-12-08 at 7.25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600200"/>
            <a:ext cx="7921625" cy="384859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7234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0" y="957263"/>
            <a:ext cx="4908550" cy="1143000"/>
          </a:xfrm>
        </p:spPr>
        <p:txBody>
          <a:bodyPr/>
          <a:lstStyle/>
          <a:p>
            <a:pPr algn="l"/>
            <a:r>
              <a:rPr lang="en-US" dirty="0" smtClean="0"/>
              <a:t>CISSP Code of Ethics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7.21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9" y="3324291"/>
            <a:ext cx="7766535" cy="2724083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5" name="Picture 4" descr="3d_CISS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16" y="390459"/>
            <a:ext cx="2254250" cy="26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9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Cold Calls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67"/>
            <a:ext cx="8229600" cy="1282171"/>
          </a:xfrm>
        </p:spPr>
        <p:txBody>
          <a:bodyPr>
            <a:noAutofit/>
          </a:bodyPr>
          <a:lstStyle/>
          <a:p>
            <a:r>
              <a:rPr lang="en-US" sz="3600" dirty="0" smtClean="0"/>
              <a:t>Find Vulnerable Sites </a:t>
            </a:r>
            <a:br>
              <a:rPr lang="en-US" sz="3600" dirty="0" smtClean="0"/>
            </a:br>
            <a:r>
              <a:rPr lang="en-US" sz="3600" dirty="0" smtClean="0"/>
              <a:t>Dumped on </a:t>
            </a:r>
            <a:r>
              <a:rPr lang="en-US" sz="3600" dirty="0" err="1" smtClean="0"/>
              <a:t>Pastebin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1-12-08 at 3.5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1417638"/>
            <a:ext cx="5300133" cy="51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the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7000"/>
            <a:ext cx="8229600" cy="2189163"/>
          </a:xfrm>
        </p:spPr>
        <p:txBody>
          <a:bodyPr/>
          <a:lstStyle/>
          <a:p>
            <a:r>
              <a:rPr lang="en-US" dirty="0" smtClean="0"/>
              <a:t>Do NOT explore any further</a:t>
            </a:r>
          </a:p>
          <a:p>
            <a:r>
              <a:rPr lang="en-US" dirty="0" smtClean="0"/>
              <a:t>Actually injecting commands is a crime</a:t>
            </a:r>
            <a:endParaRPr lang="en-US" dirty="0"/>
          </a:p>
        </p:txBody>
      </p:sp>
      <p:pic>
        <p:nvPicPr>
          <p:cNvPr id="4" name="Picture 3" descr="Screen Shot 2011-12-08 at 3.56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9" y="1757539"/>
            <a:ext cx="7175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 Contact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4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90" y="1289756"/>
            <a:ext cx="6007100" cy="5435600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409850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Letter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1-12-08 at 4.1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4" y="1417638"/>
            <a:ext cx="7140222" cy="50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management-level summary of the problem</a:t>
            </a:r>
          </a:p>
          <a:p>
            <a:r>
              <a:rPr lang="en-US" dirty="0" smtClean="0"/>
              <a:t>No technical details</a:t>
            </a:r>
          </a:p>
          <a:p>
            <a:r>
              <a:rPr lang="en-US" dirty="0" smtClean="0"/>
              <a:t>Give your real name &amp; contact information</a:t>
            </a:r>
          </a:p>
          <a:p>
            <a:r>
              <a:rPr lang="en-US" dirty="0" smtClean="0"/>
              <a:t>Don't demand anything</a:t>
            </a:r>
          </a:p>
          <a:p>
            <a:r>
              <a:rPr lang="en-US" dirty="0" smtClean="0"/>
              <a:t>Don't make any threats</a:t>
            </a:r>
          </a:p>
        </p:txBody>
      </p:sp>
    </p:spTree>
    <p:extLst>
      <p:ext uri="{BB962C8B-B14F-4D97-AF65-F5344CB8AC3E}">
        <p14:creationId xmlns:p14="http://schemas.microsoft.com/office/powerpoint/2010/main" val="3914514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2133"/>
          </a:xfrm>
        </p:spPr>
        <p:txBody>
          <a:bodyPr>
            <a:normAutofit/>
          </a:bodyPr>
          <a:lstStyle/>
          <a:p>
            <a:r>
              <a:rPr lang="en-US" dirty="0" smtClean="0"/>
              <a:t>3 days after notification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7/23 Fixed (30%)</a:t>
            </a:r>
          </a:p>
          <a:p>
            <a:pPr lvl="1"/>
            <a:r>
              <a:rPr lang="en-US" sz="2400" dirty="0"/>
              <a:t>http://</a:t>
            </a:r>
            <a:r>
              <a:rPr lang="en-US" sz="2400" dirty="0" err="1"/>
              <a:t>samsclass.info</a:t>
            </a:r>
            <a:r>
              <a:rPr lang="en-US" sz="2400" dirty="0"/>
              <a:t>/</a:t>
            </a:r>
            <a:r>
              <a:rPr lang="en-US" sz="2400" dirty="0" err="1"/>
              <a:t>lulz</a:t>
            </a:r>
            <a:r>
              <a:rPr lang="en-US" sz="2400" dirty="0"/>
              <a:t>/cold-</a:t>
            </a:r>
            <a:r>
              <a:rPr lang="en-US" sz="2400" dirty="0" err="1" smtClean="0"/>
              <a:t>calls.htm</a:t>
            </a:r>
            <a:endParaRPr lang="en-US" sz="2400" dirty="0"/>
          </a:p>
        </p:txBody>
      </p:sp>
      <p:pic>
        <p:nvPicPr>
          <p:cNvPr id="4" name="Picture 3" descr="Screen Shot 2011-12-08 at 4.1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462389"/>
            <a:ext cx="5092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Done by CISSP-prep students at CCSF</a:t>
            </a:r>
          </a:p>
          <a:p>
            <a:r>
              <a:rPr lang="en-US" dirty="0" smtClean="0"/>
              <a:t>Contacted over 200 sites with SQL injections</a:t>
            </a:r>
          </a:p>
          <a:p>
            <a:pPr marL="0" indent="0">
              <a:buNone/>
            </a:pPr>
            <a:r>
              <a:rPr lang="en-US" dirty="0" smtClean="0"/>
              <a:t>	&gt; 15% of them were fixed</a:t>
            </a:r>
          </a:p>
        </p:txBody>
      </p:sp>
    </p:spTree>
    <p:extLst>
      <p:ext uri="{BB962C8B-B14F-4D97-AF65-F5344CB8AC3E}">
        <p14:creationId xmlns:p14="http://schemas.microsoft.com/office/powerpoint/2010/main" val="413873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Major Breaches </a:t>
            </a:r>
            <a:br>
              <a:rPr lang="en-US" dirty="0" smtClean="0"/>
            </a:br>
            <a:r>
              <a:rPr lang="en-US" dirty="0" smtClean="0"/>
              <a:t>or Vulnerabilities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42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Breaches or Vulnerabilities</a:t>
            </a:r>
            <a:br>
              <a:rPr lang="en-US" dirty="0" smtClean="0"/>
            </a:br>
            <a:r>
              <a:rPr lang="en-US" dirty="0" smtClean="0"/>
              <a:t>I Reported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FBI (many times)</a:t>
            </a:r>
          </a:p>
          <a:p>
            <a:r>
              <a:rPr lang="en-US" dirty="0" smtClean="0"/>
              <a:t>UK Supreme Court</a:t>
            </a:r>
          </a:p>
          <a:p>
            <a:r>
              <a:rPr lang="en-US" dirty="0" smtClean="0"/>
              <a:t>Chinese Government</a:t>
            </a:r>
          </a:p>
          <a:p>
            <a:r>
              <a:rPr lang="en-US" dirty="0" smtClean="0"/>
              <a:t>Police departments (many of them)</a:t>
            </a:r>
          </a:p>
          <a:p>
            <a:r>
              <a:rPr lang="en-US" dirty="0" smtClean="0"/>
              <a:t>Other Courts</a:t>
            </a:r>
          </a:p>
          <a:p>
            <a:r>
              <a:rPr lang="en-US" dirty="0" smtClean="0"/>
              <a:t>CNN, PBS</a:t>
            </a:r>
          </a:p>
          <a:p>
            <a:r>
              <a:rPr lang="en-US" dirty="0" smtClean="0"/>
              <a:t>Apple</a:t>
            </a:r>
          </a:p>
          <a:p>
            <a:r>
              <a:rPr lang="en-US" dirty="0" smtClean="0"/>
              <a:t>Schools (many of them)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60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Sought Personal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2-08 at 4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" y="1557867"/>
            <a:ext cx="7861300" cy="931304"/>
          </a:xfrm>
          <a:prstGeom prst="rect">
            <a:avLst/>
          </a:prstGeom>
          <a:ln>
            <a:solidFill>
              <a:srgbClr val="6EA0B0"/>
            </a:solidFill>
          </a:ln>
        </p:spPr>
      </p:pic>
      <p:pic>
        <p:nvPicPr>
          <p:cNvPr id="5" name="Picture 4" descr="Screen Shot 2011-12-08 at 4.2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2" y="3850217"/>
            <a:ext cx="7861300" cy="850900"/>
          </a:xfrm>
          <a:prstGeom prst="rect">
            <a:avLst/>
          </a:prstGeom>
          <a:ln>
            <a:solidFill>
              <a:srgbClr val="6EA0B0"/>
            </a:solidFill>
          </a:ln>
        </p:spPr>
      </p:pic>
      <p:pic>
        <p:nvPicPr>
          <p:cNvPr id="6" name="Picture 5" descr="Screen Shot 2011-12-08 at 4.21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5" y="2714948"/>
            <a:ext cx="7861299" cy="860002"/>
          </a:xfrm>
          <a:prstGeom prst="rect">
            <a:avLst/>
          </a:prstGeom>
          <a:ln>
            <a:solidFill>
              <a:srgbClr val="6EA0B0"/>
            </a:solidFill>
          </a:ln>
        </p:spPr>
      </p:pic>
      <p:pic>
        <p:nvPicPr>
          <p:cNvPr id="7" name="Picture 6" descr="Screen Shot 2011-12-08 at 4.22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3" y="4859868"/>
            <a:ext cx="7861299" cy="1001064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385085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4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4" y="1467653"/>
            <a:ext cx="7577667" cy="4731348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2239868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good security contacts inside corporations, law enforcement, and government agencies</a:t>
            </a:r>
          </a:p>
          <a:p>
            <a:r>
              <a:rPr lang="en-US" dirty="0" smtClean="0"/>
              <a:t>Many problems fixed, several before they were exploited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3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Security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Book-learning</a:t>
            </a:r>
          </a:p>
          <a:p>
            <a:r>
              <a:rPr lang="en-US" dirty="0" smtClean="0"/>
              <a:t>Practice</a:t>
            </a:r>
          </a:p>
          <a:p>
            <a:pPr lvl="1"/>
            <a:r>
              <a:rPr lang="en-US" dirty="0" smtClean="0"/>
              <a:t>Controlled hands-on projects</a:t>
            </a:r>
          </a:p>
          <a:p>
            <a:pPr lvl="1"/>
            <a:r>
              <a:rPr lang="en-US" dirty="0" smtClean="0"/>
              <a:t>Controlled cyber-contests</a:t>
            </a:r>
          </a:p>
          <a:p>
            <a:r>
              <a:rPr lang="en-US" dirty="0" smtClean="0"/>
              <a:t>Underworld contacts</a:t>
            </a:r>
          </a:p>
          <a:p>
            <a:r>
              <a:rPr lang="en-US" dirty="0" smtClean="0"/>
              <a:t>Dangerous knowledge</a:t>
            </a:r>
          </a:p>
          <a:p>
            <a:r>
              <a:rPr lang="en-US" dirty="0" smtClean="0"/>
              <a:t>Accepting responsibility for real problems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6672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of my Twitter followers were offended and suspicious when I found so many high-profile vulnerabilities so fast</a:t>
            </a:r>
          </a:p>
          <a:p>
            <a:r>
              <a:rPr lang="en-US" dirty="0" smtClean="0"/>
              <a:t>Accusations</a:t>
            </a:r>
          </a:p>
          <a:p>
            <a:pPr lvl="1"/>
            <a:r>
              <a:rPr lang="en-US" dirty="0" smtClean="0"/>
              <a:t>Performing unauthorized vulnerability scans</a:t>
            </a:r>
          </a:p>
          <a:p>
            <a:pPr lvl="1"/>
            <a:r>
              <a:rPr lang="en-US" dirty="0" smtClean="0"/>
              <a:t>Peddling bogus security services</a:t>
            </a:r>
          </a:p>
          <a:p>
            <a:pPr lvl="1"/>
            <a:r>
              <a:rPr lang="en-US" dirty="0" smtClean="0"/>
              <a:t>Betraying the USA </a:t>
            </a:r>
          </a:p>
          <a:p>
            <a:r>
              <a:rPr lang="en-US" dirty="0" smtClean="0"/>
              <a:t>All 100% false &amp; baseless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0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5644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Ethics Complaint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2612"/>
            <a:ext cx="8229600" cy="493993"/>
          </a:xfrm>
        </p:spPr>
        <p:txBody>
          <a:bodyPr>
            <a:norm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samsclass.info</a:t>
            </a:r>
            <a:r>
              <a:rPr lang="en-US" sz="2400" dirty="0"/>
              <a:t>/125/ethics/</a:t>
            </a:r>
            <a:endParaRPr lang="en-US" sz="2400" dirty="0"/>
          </a:p>
        </p:txBody>
      </p:sp>
      <p:pic>
        <p:nvPicPr>
          <p:cNvPr id="5" name="Picture 4" descr="Screen Shot 2011-12-08 at 4.3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3" y="818445"/>
            <a:ext cx="7436556" cy="5124167"/>
          </a:xfrm>
          <a:prstGeom prst="rect">
            <a:avLst/>
          </a:prstGeom>
          <a:ln>
            <a:solidFill>
              <a:srgbClr val="6EA0B0"/>
            </a:solidFill>
          </a:ln>
        </p:spPr>
      </p:pic>
    </p:spTree>
    <p:extLst>
      <p:ext uri="{BB962C8B-B14F-4D97-AF65-F5344CB8AC3E}">
        <p14:creationId xmlns:p14="http://schemas.microsoft.com/office/powerpoint/2010/main" val="323798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Fortuitous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2912" y="2202027"/>
            <a:ext cx="8029222" cy="3557250"/>
            <a:chOff x="657578" y="2568913"/>
            <a:chExt cx="8029222" cy="3557250"/>
          </a:xfrm>
        </p:grpSpPr>
        <p:pic>
          <p:nvPicPr>
            <p:cNvPr id="4" name="Picture 3" descr="Screen Shot 2011-12-08 at 4.37.0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8" y="2568913"/>
              <a:ext cx="8029222" cy="355725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657578" y="4614333"/>
              <a:ext cx="8029222" cy="395111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44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4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38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45" y="274638"/>
            <a:ext cx="6554748" cy="62794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5942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br>
              <a:rPr lang="en-US" dirty="0" smtClean="0"/>
            </a:br>
            <a:r>
              <a:rPr lang="en-US" dirty="0" smtClean="0"/>
              <a:t>for Cold Calls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99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Respectful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abuse or criticism</a:t>
            </a:r>
          </a:p>
          <a:p>
            <a:r>
              <a:rPr lang="en-US" dirty="0" smtClean="0"/>
              <a:t>Sincere desire to help</a:t>
            </a:r>
          </a:p>
          <a:p>
            <a:r>
              <a:rPr lang="en-US" dirty="0" smtClean="0"/>
              <a:t>Accept being ignored without protest</a:t>
            </a:r>
          </a:p>
          <a:p>
            <a:r>
              <a:rPr lang="en-US" dirty="0" smtClean="0"/>
              <a:t>Demand nothing</a:t>
            </a:r>
          </a:p>
          <a:p>
            <a:r>
              <a:rPr lang="en-US" dirty="0" smtClean="0"/>
              <a:t>Respect their right to leave their servers unpatched</a:t>
            </a:r>
          </a:p>
        </p:txBody>
      </p:sp>
    </p:spTree>
    <p:extLst>
      <p:ext uri="{BB962C8B-B14F-4D97-AF65-F5344CB8AC3E}">
        <p14:creationId xmlns:p14="http://schemas.microsoft.com/office/powerpoint/2010/main" val="127910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Report clear-cut vulnerabilities, widely understood and important, like SQL Injection</a:t>
            </a:r>
          </a:p>
          <a:p>
            <a:r>
              <a:rPr lang="en-US" dirty="0" smtClean="0"/>
              <a:t>Do nothing illegal or suspicious</a:t>
            </a:r>
          </a:p>
          <a:p>
            <a:pPr lvl="1"/>
            <a:r>
              <a:rPr lang="en-US" dirty="0" smtClean="0"/>
              <a:t>No vulnerability scans</a:t>
            </a:r>
          </a:p>
          <a:p>
            <a:pPr lvl="1"/>
            <a:r>
              <a:rPr lang="en-US" dirty="0" smtClean="0"/>
              <a:t>No intrusion or exploits</a:t>
            </a:r>
          </a:p>
          <a:p>
            <a:pPr lvl="1"/>
            <a:r>
              <a:rPr lang="en-US" dirty="0" smtClean="0"/>
              <a:t>Report only vulnerabilities that are already published by others</a:t>
            </a:r>
          </a:p>
        </p:txBody>
      </p:sp>
    </p:spTree>
    <p:extLst>
      <p:ext uri="{BB962C8B-B14F-4D97-AF65-F5344CB8AC3E}">
        <p14:creationId xmlns:p14="http://schemas.microsoft.com/office/powerpoint/2010/main" val="20241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of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Genuine desire to help the people you are contacting</a:t>
            </a:r>
          </a:p>
          <a:p>
            <a:r>
              <a:rPr lang="en-US" dirty="0" smtClean="0"/>
              <a:t>No hidden agenda</a:t>
            </a:r>
          </a:p>
          <a:p>
            <a:pPr lvl="1"/>
            <a:r>
              <a:rPr lang="en-US" dirty="0" smtClean="0"/>
              <a:t>Desire to sell a product</a:t>
            </a:r>
          </a:p>
          <a:p>
            <a:pPr lvl="1"/>
            <a:r>
              <a:rPr lang="en-US" dirty="0" smtClean="0"/>
              <a:t>Desire to belittle or mock</a:t>
            </a:r>
          </a:p>
          <a:p>
            <a:pPr lvl="1"/>
            <a:r>
              <a:rPr lang="en-US" dirty="0" smtClean="0"/>
              <a:t>Desire to dominate or control </a:t>
            </a:r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Plans to attack sites yourself</a:t>
            </a:r>
          </a:p>
          <a:p>
            <a:pPr lvl="1"/>
            <a:r>
              <a:rPr lang="en-US" dirty="0" smtClean="0"/>
              <a:t>Revenge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74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become visible in the hacking community, you are a target</a:t>
            </a:r>
          </a:p>
          <a:p>
            <a:r>
              <a:rPr lang="en-US" dirty="0" smtClean="0"/>
              <a:t>It doesn't matter what you say or do</a:t>
            </a:r>
          </a:p>
          <a:p>
            <a:r>
              <a:rPr lang="en-US" dirty="0" smtClean="0"/>
              <a:t>Many hackers are arrogant, insecure, and emotionally </a:t>
            </a:r>
            <a:r>
              <a:rPr lang="en-US" dirty="0" smtClean="0"/>
              <a:t>immature</a:t>
            </a:r>
          </a:p>
          <a:p>
            <a:r>
              <a:rPr lang="en-US" dirty="0" smtClean="0"/>
              <a:t>Cruelty, abuse, and bullying are common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647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Fearless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the importance of the sites you are helping</a:t>
            </a:r>
          </a:p>
          <a:p>
            <a:r>
              <a:rPr lang="en-US" dirty="0" smtClean="0"/>
              <a:t>Are they worth more than your</a:t>
            </a:r>
          </a:p>
          <a:p>
            <a:pPr lvl="1"/>
            <a:r>
              <a:rPr lang="en-US" dirty="0" smtClean="0"/>
              <a:t>Inconvenience</a:t>
            </a:r>
          </a:p>
          <a:p>
            <a:pPr lvl="1"/>
            <a:r>
              <a:rPr lang="en-US" dirty="0" smtClean="0"/>
              <a:t>Time expended</a:t>
            </a:r>
          </a:p>
          <a:p>
            <a:pPr lvl="1"/>
            <a:r>
              <a:rPr lang="en-US" dirty="0" smtClean="0"/>
              <a:t>Exposure to criticism and humiliation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9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Security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Real-world Security Work</a:t>
            </a:r>
          </a:p>
          <a:p>
            <a:pPr lvl="1"/>
            <a:r>
              <a:rPr lang="en-US" dirty="0" smtClean="0"/>
              <a:t>Security officer </a:t>
            </a:r>
          </a:p>
          <a:p>
            <a:pPr lvl="1"/>
            <a:r>
              <a:rPr lang="en-US" dirty="0" smtClean="0"/>
              <a:t>Law enforcement contacts</a:t>
            </a:r>
            <a:endParaRPr lang="en-US" dirty="0" smtClean="0"/>
          </a:p>
          <a:p>
            <a:pPr lvl="1"/>
            <a:r>
              <a:rPr lang="en-US" dirty="0" smtClean="0"/>
              <a:t>Underworld contacts</a:t>
            </a:r>
          </a:p>
          <a:p>
            <a:pPr lvl="1"/>
            <a:r>
              <a:rPr lang="en-US" dirty="0" smtClean="0"/>
              <a:t>Confidential information</a:t>
            </a:r>
          </a:p>
          <a:p>
            <a:pPr lvl="1"/>
            <a:r>
              <a:rPr lang="en-US" dirty="0" smtClean="0"/>
              <a:t>Responsibility for real problems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00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 am very grateful for the support of CNIT, MPICT, and CCSF</a:t>
            </a:r>
          </a:p>
          <a:p>
            <a:r>
              <a:rPr lang="en-US" dirty="0" smtClean="0"/>
              <a:t>Especially</a:t>
            </a:r>
          </a:p>
          <a:p>
            <a:pPr lvl="1"/>
            <a:r>
              <a:rPr lang="en-US" sz="2600" dirty="0" smtClean="0"/>
              <a:t>Carmen </a:t>
            </a:r>
            <a:r>
              <a:rPr lang="en-US" sz="2600" dirty="0" err="1" smtClean="0"/>
              <a:t>Lamha</a:t>
            </a:r>
            <a:endParaRPr lang="en-US" sz="2600" dirty="0" smtClean="0"/>
          </a:p>
          <a:p>
            <a:pPr lvl="1"/>
            <a:r>
              <a:rPr lang="en-US" sz="2600" dirty="0" smtClean="0"/>
              <a:t>Maura Devlin-Clancy</a:t>
            </a:r>
          </a:p>
          <a:p>
            <a:pPr lvl="1"/>
            <a:r>
              <a:rPr lang="en-US" sz="2600" dirty="0" smtClean="0"/>
              <a:t>Pierre </a:t>
            </a:r>
            <a:r>
              <a:rPr lang="en-US" sz="2600" dirty="0" err="1" smtClean="0"/>
              <a:t>Thiry</a:t>
            </a:r>
            <a:endParaRPr lang="en-US" sz="2600" dirty="0" smtClean="0"/>
          </a:p>
          <a:p>
            <a:pPr lvl="1"/>
            <a:r>
              <a:rPr lang="en-US" sz="2600" dirty="0" smtClean="0"/>
              <a:t>James Jones</a:t>
            </a:r>
          </a:p>
          <a:p>
            <a:pPr lvl="1"/>
            <a:r>
              <a:rPr lang="en-US" sz="2600" dirty="0" smtClean="0"/>
              <a:t>Tim Ryan</a:t>
            </a:r>
          </a:p>
          <a:p>
            <a:r>
              <a:rPr lang="en-US" dirty="0" smtClean="0"/>
              <a:t>It would be much simpler to just fire me than to support my mad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94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t="17932" r="47896" b="62724"/>
          <a:stretch>
            <a:fillRect/>
          </a:stretch>
        </p:blipFill>
        <p:spPr bwMode="auto">
          <a:xfrm>
            <a:off x="834926" y="3424536"/>
            <a:ext cx="7348017" cy="20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ChangeArrowheads="1"/>
          </p:cNvSpPr>
          <p:nvPr>
            <p:ph type="title"/>
          </p:nvPr>
        </p:nvSpPr>
        <p:spPr>
          <a:xfrm>
            <a:off x="892969" y="1340570"/>
            <a:ext cx="7358063" cy="1196578"/>
          </a:xfrm>
        </p:spPr>
        <p:txBody>
          <a:bodyPr/>
          <a:lstStyle/>
          <a:p>
            <a:r>
              <a:rPr lang="en-US"/>
              <a:t>The Breach that Wasn't</a:t>
            </a:r>
          </a:p>
        </p:txBody>
      </p:sp>
    </p:spTree>
    <p:extLst>
      <p:ext uri="{BB962C8B-B14F-4D97-AF65-F5344CB8AC3E}">
        <p14:creationId xmlns:p14="http://schemas.microsoft.com/office/powerpoint/2010/main" val="271173836"/>
      </p:ext>
    </p:extLst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80450"/>
      </p:ext>
    </p:extLst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71261"/>
      </p:ext>
    </p:extLst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35244"/>
      </p:ext>
    </p:extLst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82542"/>
      </p:ext>
    </p:extLst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25087"/>
      </p:ext>
    </p:extLst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57067"/>
      </p:ext>
    </p:extLst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53654"/>
      </p:ext>
    </p:extLst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269551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Ifweweremuppet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412750"/>
            <a:ext cx="6248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7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/>
              <a:t>Outside attacks</a:t>
            </a:r>
            <a:br>
              <a:rPr lang="en-US"/>
            </a:br>
            <a:r>
              <a:rPr lang="en-US"/>
              <a:t>Insider threat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042498506"/>
      </p:ext>
    </p:extLst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9649"/>
      </p:ext>
    </p:extLst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5 at 6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" y="267406"/>
            <a:ext cx="5682545" cy="26484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2-07-25 at 6.2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4" y="3197559"/>
            <a:ext cx="8112054" cy="3039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872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PBS Hacked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08 at 6.1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1417638"/>
            <a:ext cx="6870174" cy="1300162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5" name="Picture 4" descr="Screen Shot 2011-12-08 at 6.14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2889249"/>
            <a:ext cx="6870174" cy="1191765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Screen Shot 2011-12-08 at 6.18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4448175"/>
            <a:ext cx="6870174" cy="114788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409126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PBS Hacked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Screen Shot 2011-12-08 at 6.18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4" y="3790950"/>
            <a:ext cx="7744691" cy="13208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9" name="Picture 8" descr="Screen Shot 2011-12-08 at 6.2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3" y="1600200"/>
            <a:ext cx="7744691" cy="130918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40520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Attitudes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Blend In:</a:t>
            </a:r>
            <a:br>
              <a:rPr lang="en-US" dirty="0" smtClean="0"/>
            </a:br>
            <a:r>
              <a:rPr lang="en-US" dirty="0" smtClean="0"/>
              <a:t>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91250"/>
            <a:ext cx="8229600" cy="4286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Image from </a:t>
            </a:r>
            <a:r>
              <a:rPr lang="en-US" sz="2000" dirty="0" err="1" smtClean="0"/>
              <a:t>presenceinbusiness.com</a:t>
            </a:r>
            <a:endParaRPr lang="en-US" sz="2000" dirty="0"/>
          </a:p>
        </p:txBody>
      </p:sp>
      <p:pic>
        <p:nvPicPr>
          <p:cNvPr id="6" name="Picture 5" descr="School-of-Fis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765554"/>
            <a:ext cx="640080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1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539</Words>
  <Application>Microsoft Macintosh PowerPoint</Application>
  <PresentationFormat>On-screen Show (4:3)</PresentationFormat>
  <Paragraphs>132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Whitehat Vigilante and The Breach that Wasn't</vt:lpstr>
      <vt:lpstr>Bio</vt:lpstr>
      <vt:lpstr>Levels of Security Knowledge</vt:lpstr>
      <vt:lpstr>Levels of Security Knowledge</vt:lpstr>
      <vt:lpstr>PowerPoint Presentation</vt:lpstr>
      <vt:lpstr>PBS Hacked</vt:lpstr>
      <vt:lpstr>PBS Hacked</vt:lpstr>
      <vt:lpstr>Attitudes </vt:lpstr>
      <vt:lpstr>Blend In: Hide</vt:lpstr>
      <vt:lpstr>Make Your Own Rules</vt:lpstr>
      <vt:lpstr>Cyber-Terrorists Masked Mobs</vt:lpstr>
      <vt:lpstr>Lone Vigilantes</vt:lpstr>
      <vt:lpstr>Nobody's Right if Everybody's Wrong</vt:lpstr>
      <vt:lpstr>The Middle Way</vt:lpstr>
      <vt:lpstr>Laws</vt:lpstr>
      <vt:lpstr>CISSP Code of Ethics</vt:lpstr>
      <vt:lpstr>Cold Calls</vt:lpstr>
      <vt:lpstr>Find Vulnerable Sites  Dumped on Pastebin</vt:lpstr>
      <vt:lpstr>Verify the Vulnerability</vt:lpstr>
      <vt:lpstr>Find a Contact Address</vt:lpstr>
      <vt:lpstr>My Letter</vt:lpstr>
      <vt:lpstr>Letter Design</vt:lpstr>
      <vt:lpstr>Pilot Study</vt:lpstr>
      <vt:lpstr>Student Projects</vt:lpstr>
      <vt:lpstr>Major Breaches  or Vulnerabilities</vt:lpstr>
      <vt:lpstr>Breaches or Vulnerabilities I Reported</vt:lpstr>
      <vt:lpstr>I Sought Personal Contacts</vt:lpstr>
      <vt:lpstr>CERT</vt:lpstr>
      <vt:lpstr>Positive Results</vt:lpstr>
      <vt:lpstr>Negative Results</vt:lpstr>
      <vt:lpstr>Ethics Complaint</vt:lpstr>
      <vt:lpstr>Fortuitous Timing</vt:lpstr>
      <vt:lpstr>PowerPoint Presentation</vt:lpstr>
      <vt:lpstr>Recommendations for Cold Calls</vt:lpstr>
      <vt:lpstr>Be Respectful</vt:lpstr>
      <vt:lpstr>Be Right</vt:lpstr>
      <vt:lpstr>Clarity of Purpose</vt:lpstr>
      <vt:lpstr>Expect Abuse</vt:lpstr>
      <vt:lpstr>Be Fearless</vt:lpstr>
      <vt:lpstr>Acknowledgements</vt:lpstr>
      <vt:lpstr>The Breach that Wasn't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attacks Insider threat  Deluded Insider Threat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Whitehat Vigilante</dc:title>
  <dc:creator>Sam Bowne</dc:creator>
  <cp:lastModifiedBy>Sam Bowne</cp:lastModifiedBy>
  <cp:revision>27</cp:revision>
  <dcterms:created xsi:type="dcterms:W3CDTF">2011-12-08T14:06:53Z</dcterms:created>
  <dcterms:modified xsi:type="dcterms:W3CDTF">2012-07-26T00:26:29Z</dcterms:modified>
</cp:coreProperties>
</file>