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sldIdLst>
    <p:sldId id="288" r:id="rId2"/>
    <p:sldId id="289" r:id="rId3"/>
    <p:sldId id="313" r:id="rId4"/>
    <p:sldId id="322" r:id="rId5"/>
    <p:sldId id="320" r:id="rId6"/>
    <p:sldId id="321" r:id="rId7"/>
    <p:sldId id="323" r:id="rId8"/>
    <p:sldId id="324" r:id="rId9"/>
    <p:sldId id="269" r:id="rId10"/>
    <p:sldId id="283" r:id="rId11"/>
    <p:sldId id="257" r:id="rId12"/>
    <p:sldId id="282" r:id="rId13"/>
    <p:sldId id="268" r:id="rId14"/>
    <p:sldId id="284" r:id="rId15"/>
    <p:sldId id="326" r:id="rId16"/>
    <p:sldId id="314" r:id="rId17"/>
    <p:sldId id="327" r:id="rId18"/>
    <p:sldId id="328" r:id="rId19"/>
    <p:sldId id="329" r:id="rId20"/>
    <p:sldId id="330" r:id="rId21"/>
    <p:sldId id="331" r:id="rId22"/>
    <p:sldId id="332" r:id="rId23"/>
    <p:sldId id="333" r:id="rId24"/>
    <p:sldId id="334" r:id="rId25"/>
    <p:sldId id="335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610" autoAdjust="0"/>
    <p:restoredTop sz="97868" autoAdjust="0"/>
  </p:normalViewPr>
  <p:slideViewPr>
    <p:cSldViewPr snapToGrid="0" snapToObjects="1">
      <p:cViewPr varScale="1">
        <p:scale>
          <a:sx n="100" d="100"/>
          <a:sy n="100" d="100"/>
        </p:scale>
        <p:origin x="-28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AEFAD6-2F60-8548-BD89-D104544A3166}" type="datetimeFigureOut">
              <a:rPr lang="en-US" smtClean="0"/>
              <a:t>7/21/13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BE47DC-6482-E44C-A9E3-38E673F3CF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4135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3B9E1-7A87-5A43-B301-2F6A43B3B5A7}" type="datetimeFigureOut">
              <a:rPr lang="en-US" smtClean="0"/>
              <a:t>7/21/13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4F93B-0C03-2547-B914-72EBBC14D3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5751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3B9E1-7A87-5A43-B301-2F6A43B3B5A7}" type="datetimeFigureOut">
              <a:rPr lang="en-US" smtClean="0"/>
              <a:t>7/21/13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4F93B-0C03-2547-B914-72EBBC14D3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9624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3B9E1-7A87-5A43-B301-2F6A43B3B5A7}" type="datetimeFigureOut">
              <a:rPr lang="en-US" smtClean="0"/>
              <a:t>7/21/13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4F93B-0C03-2547-B914-72EBBC14D3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419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3B9E1-7A87-5A43-B301-2F6A43B3B5A7}" type="datetimeFigureOut">
              <a:rPr lang="en-US" smtClean="0"/>
              <a:t>7/21/13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4F93B-0C03-2547-B914-72EBBC14D3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98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3B9E1-7A87-5A43-B301-2F6A43B3B5A7}" type="datetimeFigureOut">
              <a:rPr lang="en-US" smtClean="0"/>
              <a:t>7/21/13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4F93B-0C03-2547-B914-72EBBC14D3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704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3B9E1-7A87-5A43-B301-2F6A43B3B5A7}" type="datetimeFigureOut">
              <a:rPr lang="en-US" smtClean="0"/>
              <a:t>7/21/13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4F93B-0C03-2547-B914-72EBBC14D3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3324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3B9E1-7A87-5A43-B301-2F6A43B3B5A7}" type="datetimeFigureOut">
              <a:rPr lang="en-US" smtClean="0"/>
              <a:t>7/21/13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4F93B-0C03-2547-B914-72EBBC14D3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4439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3B9E1-7A87-5A43-B301-2F6A43B3B5A7}" type="datetimeFigureOut">
              <a:rPr lang="en-US" smtClean="0"/>
              <a:t>7/21/13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4F93B-0C03-2547-B914-72EBBC14D3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9705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3B9E1-7A87-5A43-B301-2F6A43B3B5A7}" type="datetimeFigureOut">
              <a:rPr lang="en-US" smtClean="0"/>
              <a:t>7/21/13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4F93B-0C03-2547-B914-72EBBC14D3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4269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3B9E1-7A87-5A43-B301-2F6A43B3B5A7}" type="datetimeFigureOut">
              <a:rPr lang="en-US" smtClean="0"/>
              <a:t>7/21/13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4F93B-0C03-2547-B914-72EBBC14D3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2249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3B9E1-7A87-5A43-B301-2F6A43B3B5A7}" type="datetimeFigureOut">
              <a:rPr lang="en-US" smtClean="0"/>
              <a:t>7/21/13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4F93B-0C03-2547-B914-72EBBC14D3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3205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D3B9E1-7A87-5A43-B301-2F6A43B3B5A7}" type="datetimeFigureOut">
              <a:rPr lang="en-US" smtClean="0"/>
              <a:t>7/21/13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04F93B-0C03-2547-B914-72EBBC14D3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5075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96333"/>
            <a:ext cx="7772400" cy="2471561"/>
          </a:xfrm>
        </p:spPr>
        <p:txBody>
          <a:bodyPr>
            <a:normAutofit/>
          </a:bodyPr>
          <a:lstStyle/>
          <a:p>
            <a:r>
              <a:rPr lang="en-US" dirty="0"/>
              <a:t>Hands-on SQL Injection Attack and Defense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275666"/>
            <a:ext cx="4413956" cy="136313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HI-TEC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smtClean="0">
                <a:solidFill>
                  <a:schemeClr val="tx1"/>
                </a:solidFill>
              </a:rPr>
              <a:t>July 21, </a:t>
            </a:r>
            <a:r>
              <a:rPr lang="en-US" dirty="0" smtClean="0">
                <a:solidFill>
                  <a:schemeClr val="tx1"/>
                </a:solidFill>
              </a:rPr>
              <a:t>2013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Picture 5" descr="Screen Shot 2013-01-01 at 9.31.57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9" b="-1429"/>
          <a:stretch/>
        </p:blipFill>
        <p:spPr>
          <a:xfrm>
            <a:off x="6839655" y="3922776"/>
            <a:ext cx="1866900" cy="191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0310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Screen Shot 2012-08-27 at 5.09.5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029534"/>
            <a:ext cx="8214692" cy="1019083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6" name="Picture 5" descr="Screen Shot 2012-08-27 at 5.16.1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2955"/>
            <a:ext cx="9144000" cy="2907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5102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Screen Shot 2012-08-27 at 3.15.3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7467"/>
            <a:ext cx="9144000" cy="517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4130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Screen Shot 2012-08-27 at 5.03.5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73" y="1417638"/>
            <a:ext cx="7340600" cy="4483100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42409924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Commands Used to Steal the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Screen Shot 2012-08-27 at 3.43.1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703" y="2261688"/>
            <a:ext cx="8365291" cy="1924219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22641848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Breach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Screen Shot 2012-08-27 at 5.16.5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1443" y="1715197"/>
            <a:ext cx="5274247" cy="2029259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5" name="Picture 4" descr="Screen Shot 2012-08-27 at 5.18.0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568193"/>
            <a:ext cx="3533000" cy="2237016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6" name="Picture 5" descr="Screen Shot 2012-08-27 at 5.18.17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516" y="3878506"/>
            <a:ext cx="5001284" cy="2809182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36871337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3-01-01 at 10.23.2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4130" y="153282"/>
            <a:ext cx="4793314" cy="2302933"/>
          </a:xfrm>
          <a:prstGeom prst="rect">
            <a:avLst/>
          </a:prstGeom>
          <a:ln>
            <a:solidFill>
              <a:srgbClr val="4F81BD"/>
            </a:solidFill>
          </a:ln>
        </p:spPr>
      </p:pic>
      <p:pic>
        <p:nvPicPr>
          <p:cNvPr id="5" name="Picture 4" descr="Screen Shot 2013-01-01 at 10.24.01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353" y="2598799"/>
            <a:ext cx="4995333" cy="3826794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4870439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9334"/>
            <a:ext cx="8229600" cy="832556"/>
          </a:xfrm>
        </p:spPr>
        <p:txBody>
          <a:bodyPr>
            <a:normAutofit/>
          </a:bodyPr>
          <a:lstStyle/>
          <a:p>
            <a:r>
              <a:rPr lang="en-US" dirty="0" smtClean="0"/>
              <a:t>Hands-On SQL Injection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914494"/>
            <a:ext cx="8229600" cy="451556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http://</a:t>
            </a:r>
            <a:r>
              <a:rPr lang="en-US" dirty="0" err="1"/>
              <a:t>samsclass.info</a:t>
            </a:r>
            <a:r>
              <a:rPr lang="en-US" dirty="0"/>
              <a:t>/124/proj11/</a:t>
            </a:r>
            <a:r>
              <a:rPr lang="en-US" dirty="0" err="1"/>
              <a:t>SQLi-MPICT.htm</a:t>
            </a:r>
            <a:endParaRPr lang="en-US" dirty="0"/>
          </a:p>
        </p:txBody>
      </p:sp>
      <p:pic>
        <p:nvPicPr>
          <p:cNvPr id="4" name="Picture 3" descr="Screen Shot 2012-10-06 at 3.46.4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911" y="1183795"/>
            <a:ext cx="8113889" cy="449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7263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Series of Projects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3-01-01 at 10.27.2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27630"/>
            <a:ext cx="9144000" cy="3026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7535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5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000">
                <a:latin typeface="Arial" charset="0"/>
              </a:rPr>
              <a:t>Open Web Application Security Project (OWASP)</a:t>
            </a:r>
          </a:p>
        </p:txBody>
      </p:sp>
      <p:sp>
        <p:nvSpPr>
          <p:cNvPr id="74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/>
            <a:r>
              <a:rPr lang="en-US">
                <a:latin typeface="Arial" charset="0"/>
              </a:rPr>
              <a:t>Open, not-for-profit organization dedicated to finding and fighting vulnerabilities in Web applications</a:t>
            </a:r>
          </a:p>
          <a:p>
            <a:pPr lvl="1" eaLnBrk="1" hangingPunct="1"/>
            <a:r>
              <a:rPr lang="en-US">
                <a:latin typeface="Arial" charset="0"/>
              </a:rPr>
              <a:t>Publishes the Ten Most Critical Web Application Security Vulnerabilities</a:t>
            </a:r>
          </a:p>
        </p:txBody>
      </p:sp>
    </p:spTree>
    <p:extLst>
      <p:ext uri="{BB962C8B-B14F-4D97-AF65-F5344CB8AC3E}">
        <p14:creationId xmlns:p14="http://schemas.microsoft.com/office/powerpoint/2010/main" val="26511161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5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000">
                <a:latin typeface="Arial" charset="0"/>
              </a:rPr>
              <a:t>Top-10 Web application vulnerabilities</a:t>
            </a:r>
          </a:p>
        </p:txBody>
      </p:sp>
      <p:sp>
        <p:nvSpPr>
          <p:cNvPr id="75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>
                <a:latin typeface="Arial" charset="0"/>
              </a:rPr>
              <a:t>Cross-site scripting (XSS) flaws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>
                <a:latin typeface="Arial" charset="0"/>
              </a:rPr>
              <a:t>Attackers inject code into a web page, such as a forum or guestbook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>
                <a:latin typeface="Arial" charset="0"/>
              </a:rPr>
              <a:t>When others user view the page, confidential information is stolen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>
                <a:latin typeface="Arial" charset="0"/>
              </a:rPr>
              <a:t>See link Ch 10za</a:t>
            </a:r>
          </a:p>
          <a:p>
            <a:pPr eaLnBrk="1" hangingPunct="1"/>
            <a:r>
              <a:rPr lang="en-US" sz="2800">
                <a:latin typeface="Arial" charset="0"/>
              </a:rPr>
              <a:t>Command injection flaws</a:t>
            </a:r>
          </a:p>
          <a:p>
            <a:pPr lvl="1" eaLnBrk="1" hangingPunct="1"/>
            <a:r>
              <a:rPr lang="en-US" sz="2400">
                <a:latin typeface="Arial" charset="0"/>
              </a:rPr>
              <a:t>An attacker can embed malicious code and run a program on the database server</a:t>
            </a:r>
          </a:p>
          <a:p>
            <a:pPr lvl="1" eaLnBrk="1" hangingPunct="1"/>
            <a:r>
              <a:rPr lang="en-US" sz="2400">
                <a:latin typeface="Arial" charset="0"/>
              </a:rPr>
              <a:t>Example: SQL Injection</a:t>
            </a:r>
          </a:p>
        </p:txBody>
      </p:sp>
    </p:spTree>
    <p:extLst>
      <p:ext uri="{BB962C8B-B14F-4D97-AF65-F5344CB8AC3E}">
        <p14:creationId xmlns:p14="http://schemas.microsoft.com/office/powerpoint/2010/main" val="34043036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Screen Shot 2011-12-10 at 4.58.5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4222" y="2524478"/>
            <a:ext cx="40640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3271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5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000">
                <a:latin typeface="Arial" charset="0"/>
              </a:rPr>
              <a:t>Top-10 Web application vulnerabilities</a:t>
            </a:r>
          </a:p>
        </p:txBody>
      </p:sp>
      <p:sp>
        <p:nvSpPr>
          <p:cNvPr id="75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Malicious file execution</a:t>
            </a:r>
          </a:p>
          <a:p>
            <a:pPr lvl="1" eaLnBrk="1" hangingPunct="1"/>
            <a:r>
              <a:rPr lang="en-US">
                <a:latin typeface="Arial" charset="0"/>
              </a:rPr>
              <a:t>Users allowed to upload or run malicious files</a:t>
            </a:r>
          </a:p>
          <a:p>
            <a:pPr eaLnBrk="1" hangingPunct="1"/>
            <a:r>
              <a:rPr lang="en-US">
                <a:latin typeface="Arial" charset="0"/>
              </a:rPr>
              <a:t>Unsecured Direct Object Reference</a:t>
            </a:r>
          </a:p>
          <a:p>
            <a:pPr lvl="1" eaLnBrk="1" hangingPunct="1"/>
            <a:r>
              <a:rPr lang="en-US">
                <a:latin typeface="Arial" charset="0"/>
              </a:rPr>
              <a:t>Information in the URL allows a user to reference files, directories, or records</a:t>
            </a:r>
          </a:p>
          <a:p>
            <a:pPr eaLnBrk="1" hangingPunct="1"/>
            <a:r>
              <a:rPr lang="en-US">
                <a:latin typeface="Arial" charset="0"/>
              </a:rPr>
              <a:t>Cross-site Request Forgery (CSRF)</a:t>
            </a:r>
          </a:p>
          <a:p>
            <a:pPr lvl="1" eaLnBrk="1" hangingPunct="1"/>
            <a:r>
              <a:rPr lang="en-US">
                <a:latin typeface="Arial" charset="0"/>
              </a:rPr>
              <a:t>Stealing an authenticated session, by replaying a cookie or other token</a:t>
            </a:r>
          </a:p>
        </p:txBody>
      </p:sp>
    </p:spTree>
    <p:extLst>
      <p:ext uri="{BB962C8B-B14F-4D97-AF65-F5344CB8AC3E}">
        <p14:creationId xmlns:p14="http://schemas.microsoft.com/office/powerpoint/2010/main" val="37560372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5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000">
                <a:latin typeface="Arial" charset="0"/>
              </a:rPr>
              <a:t>Top-10 Web application vulnerabilities</a:t>
            </a:r>
          </a:p>
        </p:txBody>
      </p:sp>
      <p:sp>
        <p:nvSpPr>
          <p:cNvPr id="75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Information Leakage and Incorrect Error Handling</a:t>
            </a:r>
          </a:p>
          <a:p>
            <a:pPr lvl="1" eaLnBrk="1" hangingPunct="1"/>
            <a:r>
              <a:rPr lang="en-US">
                <a:latin typeface="Arial" charset="0"/>
              </a:rPr>
              <a:t>Error messages that give away too much information</a:t>
            </a:r>
          </a:p>
          <a:p>
            <a:pPr eaLnBrk="1" hangingPunct="1"/>
            <a:r>
              <a:rPr lang="en-US">
                <a:latin typeface="Arial" charset="0"/>
              </a:rPr>
              <a:t>Broken Authentication and Session Management</a:t>
            </a:r>
          </a:p>
          <a:p>
            <a:pPr lvl="1" eaLnBrk="1" hangingPunct="1"/>
            <a:r>
              <a:rPr lang="en-US">
                <a:latin typeface="Arial" charset="0"/>
              </a:rPr>
              <a:t>Allow attackers to steal cookies or passwords</a:t>
            </a:r>
          </a:p>
        </p:txBody>
      </p:sp>
    </p:spTree>
    <p:extLst>
      <p:ext uri="{BB962C8B-B14F-4D97-AF65-F5344CB8AC3E}">
        <p14:creationId xmlns:p14="http://schemas.microsoft.com/office/powerpoint/2010/main" val="8732363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5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000">
                <a:latin typeface="Arial" charset="0"/>
              </a:rPr>
              <a:t>Top-10 Web application vulnerabilities</a:t>
            </a:r>
          </a:p>
        </p:txBody>
      </p:sp>
      <p:sp>
        <p:nvSpPr>
          <p:cNvPr id="75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>
                <a:latin typeface="Arial" charset="0"/>
              </a:rPr>
              <a:t>Unsecured cryptographic Storage</a:t>
            </a:r>
          </a:p>
          <a:p>
            <a:pPr lvl="1" eaLnBrk="1" hangingPunct="1"/>
            <a:r>
              <a:rPr lang="en-US" sz="2400">
                <a:latin typeface="Arial" charset="0"/>
              </a:rPr>
              <a:t>Storing keys, certificates, and passwords on a Web server can be dangerous</a:t>
            </a:r>
          </a:p>
          <a:p>
            <a:pPr eaLnBrk="1" hangingPunct="1">
              <a:lnSpc>
                <a:spcPct val="90000"/>
              </a:lnSpc>
            </a:pPr>
            <a:r>
              <a:rPr lang="en-US">
                <a:latin typeface="Arial" charset="0"/>
              </a:rPr>
              <a:t>Unsecured Communication </a:t>
            </a:r>
          </a:p>
          <a:p>
            <a:pPr lvl="1" eaLnBrk="1" hangingPunct="1">
              <a:lnSpc>
                <a:spcPct val="90000"/>
              </a:lnSpc>
            </a:pPr>
            <a:r>
              <a:rPr lang="en-US">
                <a:latin typeface="Arial" charset="0"/>
              </a:rPr>
              <a:t>Using HTTP instead of HTTPS</a:t>
            </a:r>
          </a:p>
          <a:p>
            <a:pPr eaLnBrk="1" hangingPunct="1">
              <a:lnSpc>
                <a:spcPct val="90000"/>
              </a:lnSpc>
            </a:pPr>
            <a:r>
              <a:rPr lang="en-US">
                <a:latin typeface="Arial" charset="0"/>
              </a:rPr>
              <a:t>Failure to Restrict URL Access</a:t>
            </a:r>
          </a:p>
          <a:p>
            <a:pPr lvl="1" eaLnBrk="1" hangingPunct="1">
              <a:lnSpc>
                <a:spcPct val="90000"/>
              </a:lnSpc>
            </a:pPr>
            <a:r>
              <a:rPr lang="en-US">
                <a:latin typeface="Arial" charset="0"/>
              </a:rPr>
              <a:t>Security through obscurity</a:t>
            </a:r>
          </a:p>
          <a:p>
            <a:pPr lvl="1" eaLnBrk="1" hangingPunct="1">
              <a:lnSpc>
                <a:spcPct val="90000"/>
              </a:lnSpc>
            </a:pPr>
            <a:r>
              <a:rPr lang="en-US">
                <a:latin typeface="Arial" charset="0"/>
              </a:rPr>
              <a:t>Hoping users don't find the "secret" URLs</a:t>
            </a:r>
          </a:p>
        </p:txBody>
      </p:sp>
    </p:spTree>
    <p:extLst>
      <p:ext uri="{BB962C8B-B14F-4D97-AF65-F5344CB8AC3E}">
        <p14:creationId xmlns:p14="http://schemas.microsoft.com/office/powerpoint/2010/main" val="4109053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Cross-Site Scripting (XSS)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onstantia" charset="0"/>
              </a:rPr>
              <a:t>One client posts active content, with &lt;script&gt; tags or other programming content</a:t>
            </a:r>
          </a:p>
          <a:p>
            <a:pPr eaLnBrk="1" hangingPunct="1"/>
            <a:r>
              <a:rPr lang="en-US">
                <a:latin typeface="Constantia" charset="0"/>
              </a:rPr>
              <a:t>When another client reads the messages, the scripts are executed in his or her browser</a:t>
            </a:r>
          </a:p>
          <a:p>
            <a:pPr eaLnBrk="1" hangingPunct="1"/>
            <a:r>
              <a:rPr lang="en-US">
                <a:latin typeface="Constantia" charset="0"/>
              </a:rPr>
              <a:t>One user attacks another user, using the vulnerable Web application as a weapon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14E9A96-1F62-F04F-8F8B-8C4CD76234BD}" type="slidenum">
              <a:rPr lang="en-US">
                <a:solidFill>
                  <a:srgbClr val="045C75"/>
                </a:solidFill>
              </a:rPr>
              <a:pPr/>
              <a:t>23</a:t>
            </a:fld>
            <a:endParaRPr lang="en-US">
              <a:solidFill>
                <a:srgbClr val="045C7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63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78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5486400"/>
            <a:ext cx="8229600" cy="914400"/>
          </a:xfrm>
        </p:spPr>
        <p:txBody>
          <a:bodyPr>
            <a:normAutofit fontScale="85000" lnSpcReduction="20000"/>
          </a:bodyPr>
          <a:lstStyle/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dirty="0">
                <a:ea typeface="+mn-ea"/>
              </a:rPr>
              <a:t>&lt;script&gt;alert("XSS vulnerability!")&lt;/script&gt;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dirty="0">
                <a:ea typeface="+mn-ea"/>
              </a:rPr>
              <a:t>&lt;script&gt;alert(</a:t>
            </a:r>
            <a:r>
              <a:rPr lang="en-US" sz="2400" dirty="0" err="1">
                <a:ea typeface="+mn-ea"/>
              </a:rPr>
              <a:t>document.cookie</a:t>
            </a:r>
            <a:r>
              <a:rPr lang="en-US" sz="2400" dirty="0">
                <a:ea typeface="+mn-ea"/>
              </a:rPr>
              <a:t>)&lt;/script&gt;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dirty="0">
                <a:ea typeface="+mn-ea"/>
              </a:rPr>
              <a:t>&lt;script&gt;</a:t>
            </a:r>
            <a:r>
              <a:rPr lang="en-US" sz="2400" dirty="0" err="1">
                <a:ea typeface="+mn-ea"/>
              </a:rPr>
              <a:t>window.location</a:t>
            </a:r>
            <a:r>
              <a:rPr lang="en-US" sz="2400" dirty="0">
                <a:ea typeface="+mn-ea"/>
              </a:rPr>
              <a:t>="http://www.ccsf.edu"&lt;/script&gt;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50AD5C5-8F7B-6446-B842-04D294F5A800}" type="slidenum">
              <a:rPr lang="en-US">
                <a:solidFill>
                  <a:srgbClr val="045C75"/>
                </a:solidFill>
              </a:rPr>
              <a:pPr/>
              <a:t>24</a:t>
            </a:fld>
            <a:endParaRPr lang="en-US">
              <a:solidFill>
                <a:srgbClr val="045C75"/>
              </a:solidFill>
            </a:endParaRPr>
          </a:p>
        </p:txBody>
      </p:sp>
      <p:pic>
        <p:nvPicPr>
          <p:cNvPr id="5018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28600"/>
            <a:ext cx="7248525" cy="515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46518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XSS Scripting Effects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onstantia" charset="0"/>
              </a:rPr>
              <a:t>Steal another user's authentication cookie</a:t>
            </a:r>
          </a:p>
          <a:p>
            <a:pPr lvl="1" eaLnBrk="1" hangingPunct="1"/>
            <a:r>
              <a:rPr lang="en-US">
                <a:latin typeface="Constantia" charset="0"/>
              </a:rPr>
              <a:t>Hijack session</a:t>
            </a:r>
          </a:p>
          <a:p>
            <a:pPr eaLnBrk="1" hangingPunct="1"/>
            <a:r>
              <a:rPr lang="en-US">
                <a:latin typeface="Constantia" charset="0"/>
              </a:rPr>
              <a:t>Harvest stored passwords from the target's browser</a:t>
            </a:r>
          </a:p>
          <a:p>
            <a:pPr eaLnBrk="1" hangingPunct="1"/>
            <a:r>
              <a:rPr lang="en-US">
                <a:latin typeface="Constantia" charset="0"/>
              </a:rPr>
              <a:t>Take over machine through browser vulnerability</a:t>
            </a:r>
          </a:p>
          <a:p>
            <a:pPr eaLnBrk="1" hangingPunct="1"/>
            <a:r>
              <a:rPr lang="en-US">
                <a:latin typeface="Constantia" charset="0"/>
              </a:rPr>
              <a:t>Redirect Webpage</a:t>
            </a:r>
          </a:p>
          <a:p>
            <a:pPr eaLnBrk="1" hangingPunct="1"/>
            <a:r>
              <a:rPr lang="en-US">
                <a:latin typeface="Constantia" charset="0"/>
              </a:rPr>
              <a:t>Many, many other evil things…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E4B4EF6-1386-3A46-9ADF-6B808FABEBF5}" type="slidenum">
              <a:rPr lang="en-US">
                <a:solidFill>
                  <a:srgbClr val="045C75"/>
                </a:solidFill>
              </a:rPr>
              <a:pPr/>
              <a:t>25</a:t>
            </a:fld>
            <a:endParaRPr lang="en-US">
              <a:solidFill>
                <a:srgbClr val="045C7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3724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How Important is SQL Injection?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81018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640668"/>
            <a:ext cx="8229600" cy="3090332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/>
              <a:t>SQL injection continues to reign </a:t>
            </a:r>
            <a:r>
              <a:rPr lang="en-US" sz="2900" dirty="0"/>
              <a:t>as hackers' most consistently productive technique for stealing massive dumps of sensitive information within corporate databases.</a:t>
            </a:r>
          </a:p>
          <a:p>
            <a:r>
              <a:rPr lang="en-US" sz="2900" dirty="0"/>
              <a:t>In fact, according to analysis done by database security firm </a:t>
            </a:r>
            <a:r>
              <a:rPr lang="en-US" sz="2900" dirty="0" err="1"/>
              <a:t>Imperva</a:t>
            </a:r>
            <a:r>
              <a:rPr lang="en-US" sz="2900" dirty="0"/>
              <a:t> of breach events between 2005 and July of this year</a:t>
            </a:r>
            <a:r>
              <a:rPr lang="en-US" dirty="0"/>
              <a:t>, </a:t>
            </a:r>
            <a:r>
              <a:rPr lang="en-US" b="1" dirty="0"/>
              <a:t>82 percent of lost data due to hacking was courtesy of SQL injection</a:t>
            </a:r>
            <a:r>
              <a:rPr lang="en-US" dirty="0" smtClean="0"/>
              <a:t>.</a:t>
            </a:r>
          </a:p>
          <a:p>
            <a:r>
              <a:rPr lang="en-US" sz="2300" dirty="0"/>
              <a:t>http://</a:t>
            </a:r>
            <a:r>
              <a:rPr lang="en-US" sz="2300" dirty="0" err="1"/>
              <a:t>www.darkreading.com</a:t>
            </a:r>
            <a:r>
              <a:rPr lang="en-US" sz="2300" dirty="0"/>
              <a:t>/database-security/167901020/security/news/240006491/</a:t>
            </a:r>
            <a:r>
              <a:rPr lang="en-US" sz="2300" dirty="0" err="1"/>
              <a:t>hacktivists</a:t>
            </a:r>
            <a:r>
              <a:rPr lang="en-US" sz="2300" dirty="0"/>
              <a:t>-continue-to-own-systems-through-</a:t>
            </a:r>
            <a:r>
              <a:rPr lang="en-US" sz="2300" dirty="0" err="1"/>
              <a:t>sql</a:t>
            </a:r>
            <a:r>
              <a:rPr lang="en-US" sz="2300" dirty="0"/>
              <a:t>-</a:t>
            </a:r>
            <a:r>
              <a:rPr lang="en-US" sz="2300" dirty="0" err="1"/>
              <a:t>injection.html</a:t>
            </a:r>
            <a:endParaRPr lang="en-US" sz="2300" dirty="0"/>
          </a:p>
        </p:txBody>
      </p:sp>
      <p:pic>
        <p:nvPicPr>
          <p:cNvPr id="4" name="Picture 3" descr="Screen Shot 2013-01-01 at 9.56.45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87"/>
          <a:stretch/>
        </p:blipFill>
        <p:spPr>
          <a:xfrm>
            <a:off x="761999" y="274638"/>
            <a:ext cx="7224889" cy="3180643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9442619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473222"/>
            <a:ext cx="8229600" cy="1652941"/>
          </a:xfrm>
        </p:spPr>
        <p:txBody>
          <a:bodyPr>
            <a:normAutofit/>
          </a:bodyPr>
          <a:lstStyle/>
          <a:p>
            <a:r>
              <a:rPr lang="en-US" sz="2400" dirty="0"/>
              <a:t>http://</a:t>
            </a:r>
            <a:r>
              <a:rPr lang="en-US" sz="2400" dirty="0" err="1"/>
              <a:t>news.techworld.com</a:t>
            </a:r>
            <a:r>
              <a:rPr lang="en-US" sz="2400" dirty="0"/>
              <a:t>/security/3331283/barclays-97-percent-of-data-breaches-still-due-to-sql-injection</a:t>
            </a:r>
            <a:r>
              <a:rPr lang="en-US" sz="2400" dirty="0" smtClean="0"/>
              <a:t>/</a:t>
            </a:r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4" name="Picture 3" descr="Screen Shot 2013-01-01 at 9.59.4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289" y="612422"/>
            <a:ext cx="6705600" cy="3098800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19357839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33889"/>
            <a:ext cx="8229600" cy="3092274"/>
          </a:xfrm>
        </p:spPr>
        <p:txBody>
          <a:bodyPr>
            <a:normAutofit/>
          </a:bodyPr>
          <a:lstStyle/>
          <a:p>
            <a:r>
              <a:rPr lang="en-US" dirty="0"/>
              <a:t>In 2008 SQL Injection became the leading method of malware </a:t>
            </a:r>
            <a:r>
              <a:rPr lang="en-US" dirty="0" smtClean="0"/>
              <a:t>distribution</a:t>
            </a:r>
          </a:p>
          <a:p>
            <a:r>
              <a:rPr lang="en-US" dirty="0"/>
              <a:t>16 percent of websites are vulnerable to SQL </a:t>
            </a:r>
            <a:r>
              <a:rPr lang="en-US" dirty="0" smtClean="0"/>
              <a:t>Injection</a:t>
            </a:r>
          </a:p>
          <a:p>
            <a:r>
              <a:rPr lang="en-US" sz="2000" dirty="0"/>
              <a:t>http://</a:t>
            </a:r>
            <a:r>
              <a:rPr lang="en-US" sz="2000" dirty="0" err="1"/>
              <a:t>jeremiahgrossman.blogspot.com</a:t>
            </a:r>
            <a:r>
              <a:rPr lang="en-US" sz="2000" dirty="0"/>
              <a:t>/2009/02/</a:t>
            </a:r>
            <a:r>
              <a:rPr lang="en-US" sz="2000" dirty="0" err="1"/>
              <a:t>sql</a:t>
            </a:r>
            <a:r>
              <a:rPr lang="en-US" sz="2000" dirty="0"/>
              <a:t>-injection-eye-of-</a:t>
            </a:r>
            <a:r>
              <a:rPr lang="en-US" sz="2000" dirty="0" err="1"/>
              <a:t>storm.html</a:t>
            </a:r>
            <a:endParaRPr lang="en-US" sz="2000" dirty="0"/>
          </a:p>
        </p:txBody>
      </p:sp>
      <p:pic>
        <p:nvPicPr>
          <p:cNvPr id="4" name="Picture 3" descr="Screen Shot 2013-01-01 at 10.03.52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71"/>
          <a:stretch/>
        </p:blipFill>
        <p:spPr>
          <a:xfrm>
            <a:off x="457199" y="282226"/>
            <a:ext cx="8453379" cy="2144888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10898051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3-01-01 at 9.54.4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600" y="1417638"/>
            <a:ext cx="6121400" cy="4000500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31639545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Are You Vulnerable?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3160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SQL Injection Vulnerability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Screen Shot 2012-08-27 at 3.45.2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110842"/>
            <a:ext cx="8437175" cy="2889570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17688837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568</TotalTime>
  <Words>587</Words>
  <Application>Microsoft Macintosh PowerPoint</Application>
  <PresentationFormat>On-screen Show (4:3)</PresentationFormat>
  <Paragraphs>67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Hands-on SQL Injection Attack and Defense </vt:lpstr>
      <vt:lpstr>Bio</vt:lpstr>
      <vt:lpstr>How Important is SQL Injection?</vt:lpstr>
      <vt:lpstr>PowerPoint Presentation</vt:lpstr>
      <vt:lpstr>PowerPoint Presentation</vt:lpstr>
      <vt:lpstr>PowerPoint Presentation</vt:lpstr>
      <vt:lpstr>PowerPoint Presentation</vt:lpstr>
      <vt:lpstr>Are You Vulnerable?</vt:lpstr>
      <vt:lpstr>Example SQL Injection Vulnerability</vt:lpstr>
      <vt:lpstr>PowerPoint Presentation</vt:lpstr>
      <vt:lpstr>PowerPoint Presentation</vt:lpstr>
      <vt:lpstr>PowerPoint Presentation</vt:lpstr>
      <vt:lpstr>The Commands Used to Steal the Data</vt:lpstr>
      <vt:lpstr>Data Breach</vt:lpstr>
      <vt:lpstr>PowerPoint Presentation</vt:lpstr>
      <vt:lpstr>Hands-On SQL Injection Project</vt:lpstr>
      <vt:lpstr>Series of Projects</vt:lpstr>
      <vt:lpstr>Open Web Application Security Project (OWASP)</vt:lpstr>
      <vt:lpstr>Top-10 Web application vulnerabilities</vt:lpstr>
      <vt:lpstr>Top-10 Web application vulnerabilities</vt:lpstr>
      <vt:lpstr>Top-10 Web application vulnerabilities</vt:lpstr>
      <vt:lpstr>Top-10 Web application vulnerabilities</vt:lpstr>
      <vt:lpstr>Cross-Site Scripting (XSS)</vt:lpstr>
      <vt:lpstr>PowerPoint Presentation</vt:lpstr>
      <vt:lpstr>XSS Scripting Effects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Analysis of Stolen Data Dumped by TEAMGHOSTSHELL on Aug 25, 2012  </dc:title>
  <dc:creator>Sam Bowne</dc:creator>
  <cp:lastModifiedBy>Sam Bowne</cp:lastModifiedBy>
  <cp:revision>37</cp:revision>
  <dcterms:created xsi:type="dcterms:W3CDTF">2012-08-27T22:23:07Z</dcterms:created>
  <dcterms:modified xsi:type="dcterms:W3CDTF">2013-07-21T16:42:59Z</dcterms:modified>
</cp:coreProperties>
</file>