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57" r:id="rId4"/>
    <p:sldId id="260" r:id="rId5"/>
    <p:sldId id="294" r:id="rId6"/>
    <p:sldId id="293" r:id="rId7"/>
    <p:sldId id="270" r:id="rId8"/>
    <p:sldId id="266" r:id="rId9"/>
    <p:sldId id="344" r:id="rId10"/>
    <p:sldId id="267" r:id="rId11"/>
    <p:sldId id="295" r:id="rId12"/>
    <p:sldId id="268" r:id="rId13"/>
    <p:sldId id="275" r:id="rId14"/>
    <p:sldId id="296" r:id="rId15"/>
    <p:sldId id="272" r:id="rId16"/>
    <p:sldId id="273" r:id="rId17"/>
    <p:sldId id="277" r:id="rId18"/>
    <p:sldId id="279" r:id="rId19"/>
    <p:sldId id="278" r:id="rId20"/>
    <p:sldId id="274" r:id="rId21"/>
    <p:sldId id="280" r:id="rId22"/>
    <p:sldId id="282" r:id="rId23"/>
    <p:sldId id="283" r:id="rId24"/>
    <p:sldId id="346" r:id="rId25"/>
    <p:sldId id="300" r:id="rId26"/>
    <p:sldId id="301" r:id="rId27"/>
    <p:sldId id="302" r:id="rId28"/>
    <p:sldId id="303" r:id="rId29"/>
    <p:sldId id="318" r:id="rId30"/>
    <p:sldId id="317" r:id="rId31"/>
    <p:sldId id="306" r:id="rId32"/>
    <p:sldId id="345" r:id="rId33"/>
    <p:sldId id="304" r:id="rId34"/>
    <p:sldId id="307" r:id="rId35"/>
    <p:sldId id="305" r:id="rId36"/>
    <p:sldId id="308" r:id="rId37"/>
    <p:sldId id="309" r:id="rId38"/>
    <p:sldId id="310" r:id="rId39"/>
    <p:sldId id="311" r:id="rId40"/>
    <p:sldId id="312" r:id="rId41"/>
    <p:sldId id="314" r:id="rId42"/>
    <p:sldId id="315" r:id="rId43"/>
    <p:sldId id="321" r:id="rId44"/>
    <p:sldId id="349" r:id="rId45"/>
    <p:sldId id="316" r:id="rId46"/>
    <p:sldId id="322" r:id="rId47"/>
    <p:sldId id="323" r:id="rId48"/>
    <p:sldId id="347" r:id="rId49"/>
    <p:sldId id="325" r:id="rId50"/>
    <p:sldId id="324" r:id="rId51"/>
    <p:sldId id="326" r:id="rId52"/>
    <p:sldId id="327" r:id="rId53"/>
    <p:sldId id="329" r:id="rId54"/>
    <p:sldId id="328" r:id="rId55"/>
    <p:sldId id="348" r:id="rId56"/>
    <p:sldId id="320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40" r:id="rId67"/>
    <p:sldId id="342" r:id="rId68"/>
    <p:sldId id="341" r:id="rId69"/>
    <p:sldId id="343" r:id="rId70"/>
    <p:sldId id="339" r:id="rId71"/>
    <p:sldId id="350" r:id="rId72"/>
    <p:sldId id="351" r:id="rId73"/>
    <p:sldId id="352" r:id="rId74"/>
    <p:sldId id="353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8" autoAdjust="0"/>
    <p:restoredTop sz="97239" autoAdjust="0"/>
  </p:normalViewPr>
  <p:slideViewPr>
    <p:cSldViewPr snapToGrid="0" snapToObjects="1">
      <p:cViewPr>
        <p:scale>
          <a:sx n="90" d="100"/>
          <a:sy n="90" d="100"/>
        </p:scale>
        <p:origin x="-2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20002-A7E6-DF4F-A3AF-010F34A88F3B}" type="datetimeFigureOut">
              <a:rPr lang="en-US" smtClean="0"/>
              <a:t>7/22/14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Stupid Whitehat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HI-TEC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July </a:t>
            </a:r>
            <a:r>
              <a:rPr lang="en-US" dirty="0" smtClean="0">
                <a:solidFill>
                  <a:schemeClr val="tx1"/>
                </a:solidFill>
              </a:rPr>
              <a:t>22, </a:t>
            </a:r>
            <a:r>
              <a:rPr lang="en-US" dirty="0" smtClean="0">
                <a:solidFill>
                  <a:schemeClr val="tx1"/>
                </a:solidFill>
              </a:rPr>
              <a:t>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8 at 6.3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121305"/>
            <a:ext cx="6934200" cy="14605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4-07-18 at 6.3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7821"/>
            <a:ext cx="8170333" cy="1414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571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8 at 6.3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67700" cy="3238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0586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1065916"/>
          </a:xfrm>
        </p:spPr>
        <p:txBody>
          <a:bodyPr/>
          <a:lstStyle/>
          <a:p>
            <a:r>
              <a:rPr lang="en-US" dirty="0" smtClean="0"/>
              <a:t>Verify the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5973"/>
            <a:ext cx="8229600" cy="2189163"/>
          </a:xfrm>
        </p:spPr>
        <p:txBody>
          <a:bodyPr/>
          <a:lstStyle/>
          <a:p>
            <a:r>
              <a:rPr lang="en-US" dirty="0" smtClean="0"/>
              <a:t>Do NOT explore any further</a:t>
            </a:r>
          </a:p>
          <a:p>
            <a:r>
              <a:rPr lang="en-US" dirty="0" smtClean="0"/>
              <a:t>Actually injecting commands is a crime</a:t>
            </a:r>
            <a:endParaRPr lang="en-US" dirty="0"/>
          </a:p>
        </p:txBody>
      </p:sp>
      <p:pic>
        <p:nvPicPr>
          <p:cNvPr id="5" name="Picture 4" descr="Screen Shot 2014-07-18 at 6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13089"/>
            <a:ext cx="8394700" cy="1625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6157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55889"/>
          </a:xfrm>
        </p:spPr>
        <p:txBody>
          <a:bodyPr/>
          <a:lstStyle/>
          <a:p>
            <a:r>
              <a:rPr lang="en-US" dirty="0" smtClean="0"/>
              <a:t>Find a Contact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455334"/>
          </a:xfrm>
        </p:spPr>
        <p:txBody>
          <a:bodyPr/>
          <a:lstStyle/>
          <a:p>
            <a:r>
              <a:rPr lang="en-US" dirty="0" smtClean="0"/>
              <a:t>Should be security@domain.com or abuse@domain.com</a:t>
            </a:r>
          </a:p>
          <a:p>
            <a:r>
              <a:rPr lang="en-US" dirty="0" smtClean="0"/>
              <a:t>Those are rarely monitored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0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1-12-08 at 4.11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"/>
          <a:stretch/>
        </p:blipFill>
        <p:spPr>
          <a:xfrm>
            <a:off x="457200" y="458081"/>
            <a:ext cx="8229600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0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70000"/>
          </a:xfrm>
        </p:spPr>
        <p:txBody>
          <a:bodyPr/>
          <a:lstStyle/>
          <a:p>
            <a:r>
              <a:rPr lang="en-US" dirty="0" smtClean="0"/>
              <a:t>Letter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 management-level summary of the problem</a:t>
            </a:r>
          </a:p>
          <a:p>
            <a:r>
              <a:rPr lang="en-US" sz="2800" dirty="0" smtClean="0"/>
              <a:t>No technical details</a:t>
            </a:r>
          </a:p>
          <a:p>
            <a:r>
              <a:rPr lang="en-US" sz="2800" dirty="0" smtClean="0"/>
              <a:t>Give your real name &amp; contact information</a:t>
            </a:r>
          </a:p>
          <a:p>
            <a:r>
              <a:rPr lang="en-US" sz="2800" dirty="0" smtClean="0"/>
              <a:t>No demands, no threats</a:t>
            </a:r>
          </a:p>
        </p:txBody>
      </p:sp>
    </p:spTree>
    <p:extLst>
      <p:ext uri="{BB962C8B-B14F-4D97-AF65-F5344CB8AC3E}">
        <p14:creationId xmlns:p14="http://schemas.microsoft.com/office/powerpoint/2010/main" val="391451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1"/>
            <a:ext cx="8229600" cy="1143000"/>
          </a:xfrm>
        </p:spPr>
        <p:txBody>
          <a:bodyPr/>
          <a:lstStyle/>
          <a:p>
            <a:r>
              <a:rPr lang="en-US" dirty="0" smtClean="0"/>
              <a:t>Pilot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0999"/>
            <a:ext cx="8229600" cy="2201333"/>
          </a:xfrm>
        </p:spPr>
        <p:txBody>
          <a:bodyPr>
            <a:normAutofit/>
          </a:bodyPr>
          <a:lstStyle/>
          <a:p>
            <a:r>
              <a:rPr lang="en-US" dirty="0" smtClean="0"/>
              <a:t>7/23 Fixed (30%) after 3 days</a:t>
            </a:r>
          </a:p>
          <a:p>
            <a:pPr lvl="1"/>
            <a:r>
              <a:rPr lang="en-US" sz="2400" dirty="0"/>
              <a:t>http://samsclass.info/lulz/cold-</a:t>
            </a:r>
            <a:r>
              <a:rPr lang="en-US" sz="2400" dirty="0" smtClean="0"/>
              <a:t>calls.htm</a:t>
            </a:r>
            <a:endParaRPr lang="en-US" sz="2400" dirty="0"/>
          </a:p>
        </p:txBody>
      </p:sp>
      <p:pic>
        <p:nvPicPr>
          <p:cNvPr id="4" name="Picture 3" descr="Screen Shot 2011-12-08 at 4.1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11" y="1939749"/>
            <a:ext cx="5092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2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by CISSP-prep students at CCSF</a:t>
            </a:r>
          </a:p>
          <a:p>
            <a:r>
              <a:rPr lang="en-US" dirty="0" smtClean="0"/>
              <a:t>Contacted over 200 sites with SQL injections</a:t>
            </a:r>
          </a:p>
          <a:p>
            <a:pPr marL="0" indent="0">
              <a:buNone/>
            </a:pPr>
            <a:r>
              <a:rPr lang="en-US" dirty="0" smtClean="0"/>
              <a:t>	&gt; 15% of them were fixed</a:t>
            </a:r>
          </a:p>
        </p:txBody>
      </p:sp>
    </p:spTree>
    <p:extLst>
      <p:ext uri="{BB962C8B-B14F-4D97-AF65-F5344CB8AC3E}">
        <p14:creationId xmlns:p14="http://schemas.microsoft.com/office/powerpoint/2010/main" val="413873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Breaches </a:t>
            </a:r>
            <a:br>
              <a:rPr lang="en-US" dirty="0" smtClean="0"/>
            </a:br>
            <a:r>
              <a:rPr lang="en-US" dirty="0" smtClean="0"/>
              <a:t>or 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4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Breaches or Vulnerabilities</a:t>
            </a:r>
            <a:br>
              <a:rPr lang="en-US" dirty="0" smtClean="0"/>
            </a:br>
            <a:r>
              <a:rPr lang="en-US" dirty="0" smtClean="0"/>
              <a:t>I Reported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222"/>
            <a:ext cx="8229600" cy="40659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FBI, Police Depts., UK Supreme Court</a:t>
            </a:r>
          </a:p>
          <a:p>
            <a:r>
              <a:rPr lang="en-US" dirty="0" smtClean="0"/>
              <a:t>Chinese Gov't</a:t>
            </a:r>
          </a:p>
          <a:p>
            <a:r>
              <a:rPr lang="en-US" dirty="0" smtClean="0"/>
              <a:t>Police departments (many of them)</a:t>
            </a:r>
          </a:p>
          <a:p>
            <a:r>
              <a:rPr lang="en-US" dirty="0" smtClean="0"/>
              <a:t>CNN, PBS, Apple, Schools</a:t>
            </a:r>
          </a:p>
        </p:txBody>
      </p:sp>
    </p:spTree>
    <p:extLst>
      <p:ext uri="{BB962C8B-B14F-4D97-AF65-F5344CB8AC3E}">
        <p14:creationId xmlns:p14="http://schemas.microsoft.com/office/powerpoint/2010/main" val="225896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8" y="1852788"/>
            <a:ext cx="5037667" cy="31170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Sought Personal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08 at 4.2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557867"/>
            <a:ext cx="8044742" cy="953036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6" name="Picture 5" descr="Screen Shot 2011-12-08 at 4.2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4948"/>
            <a:ext cx="8044745" cy="880070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7" name="Picture 6" descr="Screen Shot 2011-12-08 at 4.21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3669"/>
            <a:ext cx="8044743" cy="870756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8" name="Picture 7" descr="Screen Shot 2011-12-08 at 4.22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953176"/>
            <a:ext cx="8044741" cy="1024424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385085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8222"/>
          </a:xfrm>
        </p:spPr>
        <p:txBody>
          <a:bodyPr/>
          <a:lstStyle/>
          <a:p>
            <a:r>
              <a:rPr lang="en-US" dirty="0" smtClean="0"/>
              <a:t>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644"/>
            <a:ext cx="8229600" cy="4525963"/>
          </a:xfrm>
        </p:spPr>
        <p:txBody>
          <a:bodyPr/>
          <a:lstStyle/>
          <a:p>
            <a:r>
              <a:rPr lang="en-US" dirty="0" smtClean="0"/>
              <a:t>Several good security contacts inside corporations, law enforcement, and government agencies</a:t>
            </a:r>
          </a:p>
          <a:p>
            <a:r>
              <a:rPr lang="en-US" dirty="0" smtClean="0"/>
              <a:t>Many problems fixed, several before they were exploited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333"/>
          </a:xfrm>
        </p:spPr>
        <p:txBody>
          <a:bodyPr/>
          <a:lstStyle/>
          <a:p>
            <a:r>
              <a:rPr lang="en-US" dirty="0" smtClean="0"/>
              <a:t>Negative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644"/>
            <a:ext cx="8229600" cy="4525963"/>
          </a:xfrm>
        </p:spPr>
        <p:txBody>
          <a:bodyPr/>
          <a:lstStyle/>
          <a:p>
            <a:r>
              <a:rPr lang="en-US" dirty="0" smtClean="0"/>
              <a:t>Some Twitter followers were offended and suspicious when I found so many high-profile vulnerabilities so fast</a:t>
            </a:r>
          </a:p>
          <a:p>
            <a:r>
              <a:rPr lang="en-US" dirty="0" smtClean="0"/>
              <a:t>Accusations</a:t>
            </a:r>
          </a:p>
          <a:p>
            <a:pPr lvl="1"/>
            <a:r>
              <a:rPr lang="en-US" dirty="0" smtClean="0"/>
              <a:t>Performing unauthorized vulnerability scans</a:t>
            </a:r>
          </a:p>
          <a:p>
            <a:pPr lvl="1"/>
            <a:r>
              <a:rPr lang="en-US" dirty="0" smtClean="0"/>
              <a:t>Peddling bogus security services</a:t>
            </a:r>
          </a:p>
          <a:p>
            <a:pPr lvl="1"/>
            <a:r>
              <a:rPr lang="en-US" dirty="0" smtClean="0"/>
              <a:t>Betraying the USA </a:t>
            </a:r>
          </a:p>
        </p:txBody>
      </p:sp>
    </p:spTree>
    <p:extLst>
      <p:ext uri="{BB962C8B-B14F-4D97-AF65-F5344CB8AC3E}">
        <p14:creationId xmlns:p14="http://schemas.microsoft.com/office/powerpoint/2010/main" val="1224290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2-08 at 4.35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38278" r="9488" b="-753"/>
          <a:stretch/>
        </p:blipFill>
        <p:spPr>
          <a:xfrm>
            <a:off x="423333" y="2066361"/>
            <a:ext cx="8283223" cy="445297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444500"/>
            <a:ext cx="8283222" cy="8607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(ISC)^2 Ethics Complaint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79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Pharma Infections at Colleges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3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9.58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0" y="1213556"/>
            <a:ext cx="9144000" cy="43433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7041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1114778"/>
          </a:xfrm>
        </p:spPr>
        <p:txBody>
          <a:bodyPr/>
          <a:lstStyle/>
          <a:p>
            <a:r>
              <a:rPr lang="en-US" dirty="0" smtClean="0"/>
              <a:t>User-Agent = GoogleBot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wc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1" y="1834445"/>
            <a:ext cx="6350000" cy="40998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3548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1157111"/>
          </a:xfrm>
        </p:spPr>
        <p:txBody>
          <a:bodyPr/>
          <a:lstStyle/>
          <a:p>
            <a:r>
              <a:rPr lang="en-US" dirty="0" smtClean="0"/>
              <a:t>Normal User-Agent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wc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7" y="2046112"/>
            <a:ext cx="7535333" cy="31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3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918"/>
          </a:xfrm>
        </p:spPr>
        <p:txBody>
          <a:bodyPr/>
          <a:lstStyle/>
          <a:p>
            <a:r>
              <a:rPr lang="en-US" dirty="0" smtClean="0"/>
              <a:t>19 Colleges Infected with Pharma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66"/>
            <a:ext cx="8229600" cy="4263497"/>
          </a:xfrm>
        </p:spPr>
        <p:txBody>
          <a:bodyPr/>
          <a:lstStyle/>
          <a:p>
            <a:r>
              <a:rPr lang="en-US" dirty="0" smtClean="0"/>
              <a:t>5 Fixed within a few weeks</a:t>
            </a:r>
          </a:p>
          <a:p>
            <a:r>
              <a:rPr lang="en-US" dirty="0" smtClean="0"/>
              <a:t>7 Fixed within 8 months</a:t>
            </a:r>
          </a:p>
          <a:p>
            <a:r>
              <a:rPr lang="en-US" dirty="0" smtClean="0"/>
              <a:t>7 Still Infected on 7-19-14</a:t>
            </a:r>
          </a:p>
          <a:p>
            <a:r>
              <a:rPr lang="en-US" sz="2400" dirty="0"/>
              <a:t>http://samsclass.info/125/proj11/subtle-infect.htm#</a:t>
            </a:r>
            <a:r>
              <a:rPr lang="en-US" sz="2400" dirty="0" smtClean="0"/>
              <a:t>19more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370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67700" cy="1701800"/>
          </a:xfrm>
          <a:prstGeom prst="rect">
            <a:avLst/>
          </a:prstGeom>
        </p:spPr>
      </p:pic>
      <p:pic>
        <p:nvPicPr>
          <p:cNvPr id="5" name="Picture 4" descr="Screen Shot 2014-07-19 at 11.4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" y="2202215"/>
            <a:ext cx="6438900" cy="1320800"/>
          </a:xfrm>
          <a:prstGeom prst="rect">
            <a:avLst/>
          </a:prstGeom>
        </p:spPr>
      </p:pic>
      <p:pic>
        <p:nvPicPr>
          <p:cNvPr id="6" name="Picture 5" descr="Screen Shot 2014-07-19 at 11.45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" y="3744384"/>
            <a:ext cx="673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22" y="280283"/>
            <a:ext cx="8390467" cy="1525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How it Started</a:t>
            </a:r>
          </a:p>
          <a:p>
            <a:pPr marL="0" indent="0" algn="ctr">
              <a:buNone/>
            </a:pPr>
            <a:r>
              <a:rPr lang="en-US" sz="4000" dirty="0" smtClean="0"/>
              <a:t>2011</a:t>
            </a:r>
            <a:endParaRPr lang="en-US" sz="4000" dirty="0"/>
          </a:p>
        </p:txBody>
      </p:sp>
      <p:pic>
        <p:nvPicPr>
          <p:cNvPr id="7" name="Picture 6" descr="Ifweweremuppe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0" y="1996193"/>
            <a:ext cx="4429125" cy="42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22 at 9.0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2" y="0"/>
            <a:ext cx="8432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2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Pharma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other schools, businesses, foreign sites, etc.</a:t>
            </a:r>
          </a:p>
          <a:p>
            <a:r>
              <a:rPr lang="en-US" dirty="0" smtClean="0"/>
              <a:t>http</a:t>
            </a:r>
            <a:r>
              <a:rPr lang="en-US" dirty="0"/>
              <a:t>://samsclass.info/125/proj11/subtle-infect.htm#</a:t>
            </a:r>
            <a:r>
              <a:rPr lang="en-US" dirty="0" smtClean="0"/>
              <a:t>19more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52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SQLi at Colleges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3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1249362"/>
          </a:xfrm>
        </p:spPr>
        <p:txBody>
          <a:bodyPr/>
          <a:lstStyle/>
          <a:p>
            <a:r>
              <a:rPr lang="en-US" dirty="0" smtClean="0"/>
              <a:t>Exposed Student Data</a:t>
            </a:r>
            <a:endParaRPr lang="en-US" dirty="0"/>
          </a:p>
        </p:txBody>
      </p:sp>
      <p:pic>
        <p:nvPicPr>
          <p:cNvPr id="4" name="Picture 3" descr="Screen Shot 2014-07-19 at 11.2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2" y="2215445"/>
            <a:ext cx="8143748" cy="267044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4743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2"/>
            <a:ext cx="8229600" cy="1030110"/>
          </a:xfrm>
        </p:spPr>
        <p:txBody>
          <a:bodyPr/>
          <a:lstStyle/>
          <a:p>
            <a:r>
              <a:rPr lang="en-US" dirty="0" smtClean="0"/>
              <a:t>Exposed Password Hash</a:t>
            </a:r>
            <a:endParaRPr lang="en-US" dirty="0"/>
          </a:p>
        </p:txBody>
      </p:sp>
      <p:pic>
        <p:nvPicPr>
          <p:cNvPr id="4" name="Picture 3" descr="Screen Shot 2014-07-19 at 11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2342444"/>
            <a:ext cx="7859889" cy="306387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6665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Brigham Young 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93100" cy="1371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77262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111"/>
            <a:ext cx="8229600" cy="3826052"/>
          </a:xfrm>
        </p:spPr>
        <p:txBody>
          <a:bodyPr/>
          <a:lstStyle/>
          <a:p>
            <a:r>
              <a:rPr lang="en-US" dirty="0" smtClean="0"/>
              <a:t>15/59 (25%) fixed it within 10 days</a:t>
            </a:r>
          </a:p>
          <a:p>
            <a:r>
              <a:rPr lang="en-US" dirty="0" smtClean="0"/>
              <a:t>Rate of repair was then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85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3806"/>
          </a:xfrm>
        </p:spPr>
        <p:txBody>
          <a:bodyPr/>
          <a:lstStyle/>
          <a:p>
            <a:r>
              <a:rPr lang="en-US" dirty="0" smtClean="0"/>
              <a:t>&gt;2000 WordPress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6222"/>
            <a:ext cx="8229600" cy="1779941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to Steven Veldkamp </a:t>
            </a:r>
          </a:p>
        </p:txBody>
      </p:sp>
      <p:pic>
        <p:nvPicPr>
          <p:cNvPr id="4" name="Picture 3" descr="ddos-1413-l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" y="993423"/>
            <a:ext cx="7831667" cy="309483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24035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09473"/>
          </a:xfrm>
        </p:spPr>
        <p:txBody>
          <a:bodyPr/>
          <a:lstStyle/>
          <a:p>
            <a:r>
              <a:rPr lang="en-US" dirty="0" smtClean="0"/>
              <a:t>WordPress Has Known for 7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8633"/>
            <a:ext cx="8001000" cy="354752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4076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45"/>
            <a:ext cx="9144000" cy="64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1"/>
            <a:ext cx="8229600" cy="522111"/>
          </a:xfrm>
        </p:spPr>
        <p:txBody>
          <a:bodyPr/>
          <a:lstStyle/>
          <a:p>
            <a:r>
              <a:rPr lang="en-US" dirty="0" smtClean="0"/>
              <a:t>PBS Hacked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08 at 6.11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2"/>
          <a:stretch/>
        </p:blipFill>
        <p:spPr>
          <a:xfrm>
            <a:off x="1209675" y="858843"/>
            <a:ext cx="6870174" cy="1051802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5" name="Picture 4" descr="Screen Shot 2011-12-08 at 6.14.1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b="13268"/>
          <a:stretch/>
        </p:blipFill>
        <p:spPr>
          <a:xfrm>
            <a:off x="1209675" y="1996722"/>
            <a:ext cx="6870174" cy="889000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9" name="Picture 8" descr="Screen Shot 2011-12-08 at 6.18.1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6" b="12995"/>
          <a:stretch/>
        </p:blipFill>
        <p:spPr>
          <a:xfrm>
            <a:off x="1209675" y="3076222"/>
            <a:ext cx="6870174" cy="846668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7" name="Picture 6" descr="Screen Shot 2011-12-08 at 6.18.4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6" y="5161995"/>
            <a:ext cx="6870174" cy="1171658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8" name="Picture 7" descr="Screen Shot 2011-12-08 at 6.21.10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/>
          <a:stretch/>
        </p:blipFill>
        <p:spPr>
          <a:xfrm>
            <a:off x="1209675" y="4051518"/>
            <a:ext cx="6870174" cy="940550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409126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2"/>
          <a:stretch/>
        </p:blipFill>
        <p:spPr>
          <a:xfrm>
            <a:off x="112889" y="86856"/>
            <a:ext cx="9144000" cy="3026687"/>
          </a:xfrm>
          <a:prstGeom prst="rect">
            <a:avLst/>
          </a:prstGeom>
        </p:spPr>
      </p:pic>
      <p:pic>
        <p:nvPicPr>
          <p:cNvPr id="5" name="Picture 4" descr="netspoof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1" y="3340388"/>
            <a:ext cx="6956778" cy="34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5"/>
          <a:stretch/>
        </p:blipFill>
        <p:spPr>
          <a:xfrm>
            <a:off x="211828" y="1128889"/>
            <a:ext cx="8734616" cy="43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6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4667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DNS Resolvers </a:t>
            </a:r>
            <a:r>
              <a:rPr lang="en-US" dirty="0"/>
              <a:t>at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9 at 11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2058036"/>
            <a:ext cx="7210778" cy="38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6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months after </a:t>
            </a:r>
            <a:r>
              <a:rPr lang="en-US" dirty="0" smtClean="0"/>
              <a:t>notification</a:t>
            </a:r>
            <a:endParaRPr lang="en-US" dirty="0"/>
          </a:p>
          <a:p>
            <a:r>
              <a:rPr lang="en-US" dirty="0" smtClean="0"/>
              <a:t>38</a:t>
            </a:r>
            <a:r>
              <a:rPr lang="en-US" dirty="0"/>
              <a:t>% decrease in open resolvers, from a total of 682 to </a:t>
            </a:r>
            <a:r>
              <a:rPr lang="en-US" dirty="0" smtClean="0"/>
              <a:t>421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69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Insecure Login Pages at Colleges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4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Login Pages at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15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90 colleges notified in Dec, 2013</a:t>
            </a:r>
            <a:endParaRPr lang="en-US" dirty="0"/>
          </a:p>
        </p:txBody>
      </p:sp>
      <p:pic>
        <p:nvPicPr>
          <p:cNvPr id="4" name="Picture 3" descr="insecure-logins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1615194"/>
            <a:ext cx="5418667" cy="422362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81544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</a:t>
            </a:r>
          </a:p>
          <a:p>
            <a:r>
              <a:rPr lang="en-US" dirty="0" smtClean="0"/>
              <a:t>Johns Hopkins</a:t>
            </a:r>
          </a:p>
          <a:p>
            <a:r>
              <a:rPr lang="en-US" dirty="0" smtClean="0"/>
              <a:t>Stanford </a:t>
            </a:r>
          </a:p>
          <a:p>
            <a:r>
              <a:rPr lang="en-US" dirty="0" smtClean="0"/>
              <a:t>UC Berkeley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64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months after notification:</a:t>
            </a:r>
          </a:p>
          <a:p>
            <a:r>
              <a:rPr lang="en-US" dirty="0"/>
              <a:t>16/57 plaintext login pages fixed or improved (28%)</a:t>
            </a:r>
          </a:p>
          <a:p>
            <a:r>
              <a:rPr lang="en-US" dirty="0"/>
              <a:t>8/33 mixed login pages fixed or improved (24%)</a:t>
            </a:r>
          </a:p>
        </p:txBody>
      </p:sp>
    </p:spTree>
    <p:extLst>
      <p:ext uri="{BB962C8B-B14F-4D97-AF65-F5344CB8AC3E}">
        <p14:creationId xmlns:p14="http://schemas.microsoft.com/office/powerpoint/2010/main" val="14127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1:</a:t>
            </a:r>
            <a:br>
              <a:rPr lang="en-US" dirty="0" smtClean="0"/>
            </a:br>
            <a:r>
              <a:rPr lang="en-US" dirty="0" smtClean="0"/>
              <a:t>Small Canadian Developer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08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open-source middleware from Apache</a:t>
            </a:r>
          </a:p>
          <a:p>
            <a:r>
              <a:rPr lang="en-US" dirty="0" smtClean="0"/>
              <a:t>A Defcon talk said it was often insecure, so I looked on SHODAN to see</a:t>
            </a:r>
          </a:p>
        </p:txBody>
      </p:sp>
    </p:spTree>
    <p:extLst>
      <p:ext uri="{BB962C8B-B14F-4D97-AF65-F5344CB8AC3E}">
        <p14:creationId xmlns:p14="http://schemas.microsoft.com/office/powerpoint/2010/main" val="41858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1080029"/>
          </a:xfrm>
        </p:spPr>
        <p:txBody>
          <a:bodyPr/>
          <a:lstStyle/>
          <a:p>
            <a:r>
              <a:rPr lang="en-US" dirty="0" smtClean="0"/>
              <a:t>Whitehatting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556"/>
            <a:ext cx="8229600" cy="4531607"/>
          </a:xfrm>
        </p:spPr>
        <p:txBody>
          <a:bodyPr/>
          <a:lstStyle/>
          <a:p>
            <a:r>
              <a:rPr lang="en-US" dirty="0" smtClean="0"/>
              <a:t>Contacting companies about security problems</a:t>
            </a:r>
          </a:p>
          <a:p>
            <a:r>
              <a:rPr lang="en-US" dirty="0" smtClean="0"/>
              <a:t>With no contract</a:t>
            </a:r>
          </a:p>
          <a:p>
            <a:r>
              <a:rPr lang="en-US" dirty="0" smtClean="0"/>
              <a:t>No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1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274638"/>
            <a:ext cx="7010400" cy="623887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1585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3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0"/>
          <a:stretch/>
        </p:blipFill>
        <p:spPr>
          <a:xfrm>
            <a:off x="1035388" y="274638"/>
            <a:ext cx="7651412" cy="462844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7308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Check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r="15566" b="94331"/>
          <a:stretch/>
        </p:blipFill>
        <p:spPr>
          <a:xfrm>
            <a:off x="804333" y="1600200"/>
            <a:ext cx="7724166" cy="48824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1679" r="1835" b="36619"/>
          <a:stretch/>
        </p:blipFill>
        <p:spPr>
          <a:xfrm>
            <a:off x="478311" y="2455333"/>
            <a:ext cx="8208490" cy="153811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0665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832690"/>
            <a:ext cx="7930444" cy="52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0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67889" cy="40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2:</a:t>
            </a:r>
            <a:br>
              <a:rPr lang="en-US" dirty="0" smtClean="0"/>
            </a:br>
            <a:r>
              <a:rPr lang="en-US" dirty="0" smtClean="0"/>
              <a:t>Small Canadian Developer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16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181"/>
            <a:ext cx="9144000" cy="5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6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"/>
          <a:stretch/>
        </p:blipFill>
        <p:spPr>
          <a:xfrm>
            <a:off x="623711" y="395104"/>
            <a:ext cx="7950200" cy="59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8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Mail from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not appreciate you taking the liberty of contacting my clients </a:t>
            </a:r>
            <a:r>
              <a:rPr lang="en-US" dirty="0" smtClean="0"/>
              <a:t>directly</a:t>
            </a:r>
          </a:p>
          <a:p>
            <a:r>
              <a:rPr lang="en-US" dirty="0" smtClean="0"/>
              <a:t>This </a:t>
            </a:r>
            <a:r>
              <a:rPr lang="en-US" dirty="0"/>
              <a:t>is highly unprofessional.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do not appreciate your 'ultimatum" - nor your scare tactics that no doubt will have an impact our </a:t>
            </a:r>
            <a:r>
              <a:rPr lang="en-US" dirty="0" smtClean="0"/>
              <a:t>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20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Mail from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am very tempted to notify your superiors of this misconduct.... you have no right or authority here. You could very well damage my business with this . If that happens you will be hearing from our lawyer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6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Limits Whitehatting?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01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Mail from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further correspondence on this matter may be directed to me and me alone. Like I said, I appreciate your information.... I really do, but contacting my customers directly is way out of line and I believe well outside of your mandate with your employer.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561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from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ignored me</a:t>
            </a:r>
          </a:p>
          <a:p>
            <a:r>
              <a:rPr lang="en-US" dirty="0" smtClean="0"/>
              <a:t>One gave me a very nice, crawling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2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2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" y="1600200"/>
            <a:ext cx="8712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3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Owen Smart's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Response </a:t>
            </a:r>
            <a:r>
              <a:rPr lang="en-US" dirty="0"/>
              <a:t>to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Someone has been emailing my clients and myself, essentially interfering in my business - claiming to be you. Please see the email below.</a:t>
            </a:r>
          </a:p>
          <a:p>
            <a:r>
              <a:rPr lang="en-US" dirty="0" smtClean="0"/>
              <a:t>I </a:t>
            </a:r>
            <a:r>
              <a:rPr lang="en-US" dirty="0"/>
              <a:t>want to confirm whether this is legitimate and if this is really coming from you Sam Bowne. As this has been highly unprofessional, I sincerely hope it is just a bad prank.</a:t>
            </a:r>
          </a:p>
        </p:txBody>
      </p:sp>
    </p:spTree>
    <p:extLst>
      <p:ext uri="{BB962C8B-B14F-4D97-AF65-F5344CB8AC3E}">
        <p14:creationId xmlns:p14="http://schemas.microsoft.com/office/powerpoint/2010/main" val="1828718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my Dept.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</a:t>
            </a:r>
            <a:r>
              <a:rPr lang="en-US" dirty="0"/>
              <a:t>you be the supervisor or authority for Mr. Sam Bowne?</a:t>
            </a:r>
          </a:p>
          <a:p>
            <a:r>
              <a:rPr lang="en-US" dirty="0" smtClean="0"/>
              <a:t>I </a:t>
            </a:r>
            <a:r>
              <a:rPr lang="en-US" dirty="0"/>
              <a:t>need to speak/email someone at the college to file a complaint regarding Mr. Bowne's conduct as it pertains to our business, since he is using the college's name as part of his activities.</a:t>
            </a:r>
          </a:p>
        </p:txBody>
      </p:sp>
    </p:spTree>
    <p:extLst>
      <p:ext uri="{BB962C8B-B14F-4D97-AF65-F5344CB8AC3E}">
        <p14:creationId xmlns:p14="http://schemas.microsoft.com/office/powerpoint/2010/main" val="437226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Searching for high-value customers to alert</a:t>
            </a:r>
          </a:p>
          <a:p>
            <a:r>
              <a:rPr lang="en-US" dirty="0" smtClean="0"/>
              <a:t>Discovered prior reports of this vulnerability in 2010 and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06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of the original 11 of the SQL injections are now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079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 CAREFUL!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Whitehatting the Wrong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2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20 at 8.42.1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310444" y="761449"/>
            <a:ext cx="8509000" cy="255239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rciszewskimug-thumb-200x2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22" y="3626556"/>
            <a:ext cx="254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47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07-20 at 8.4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24756"/>
            <a:ext cx="8966200" cy="1524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0453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99"/>
            <a:ext cx="8229600" cy="1030111"/>
          </a:xfrm>
        </p:spPr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pic>
        <p:nvPicPr>
          <p:cNvPr id="10" name="Picture 9" descr="Screen Shot 2011-12-08 at 7.25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0"/>
          <a:stretch/>
        </p:blipFill>
        <p:spPr>
          <a:xfrm>
            <a:off x="457200" y="1642532"/>
            <a:ext cx="8390467" cy="4402627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723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274638"/>
            <a:ext cx="8319911" cy="684918"/>
          </a:xfrm>
        </p:spPr>
        <p:txBody>
          <a:bodyPr/>
          <a:lstStyle/>
          <a:p>
            <a:r>
              <a:rPr lang="en-US" dirty="0" smtClean="0"/>
              <a:t>st0rm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1425222"/>
            <a:ext cx="8427155" cy="22295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"If you're going to arrest me for helping people online, then so be it. Lock me up for life," he concludes.</a:t>
            </a:r>
          </a:p>
        </p:txBody>
      </p:sp>
      <p:pic>
        <p:nvPicPr>
          <p:cNvPr id="4" name="Picture 3" descr="Screen Shot 2014-07-20 at 9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3159925"/>
            <a:ext cx="6866467" cy="33433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183385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media website</a:t>
            </a:r>
          </a:p>
          <a:p>
            <a:r>
              <a:rPr lang="en-US" dirty="0"/>
              <a:t>Ty Ryan </a:t>
            </a:r>
            <a:r>
              <a:rPr lang="en-US" dirty="0" smtClean="0"/>
              <a:t>Satterfield (@</a:t>
            </a:r>
            <a:r>
              <a:rPr lang="en-US" dirty="0" err="1" smtClean="0"/>
              <a:t>I_am_ryan_S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946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99"/>
            <a:ext cx="8229600" cy="1185333"/>
          </a:xfrm>
        </p:spPr>
        <p:txBody>
          <a:bodyPr/>
          <a:lstStyle/>
          <a:p>
            <a:r>
              <a:rPr lang="en-US" dirty="0" smtClean="0"/>
              <a:t>2 Years Out Of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20 at 4.01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"/>
          <a:stretch/>
        </p:blipFill>
        <p:spPr>
          <a:xfrm>
            <a:off x="344311" y="2249312"/>
            <a:ext cx="8630356" cy="1854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678553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22 at 9.0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3422"/>
            <a:ext cx="8364966" cy="5257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065870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Confidential 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 RECORDING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2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361" y="0"/>
            <a:ext cx="4908550" cy="1368778"/>
          </a:xfrm>
        </p:spPr>
        <p:txBody>
          <a:bodyPr/>
          <a:lstStyle/>
          <a:p>
            <a:pPr algn="l"/>
            <a:r>
              <a:rPr lang="en-US" dirty="0" smtClean="0"/>
              <a:t>CISSP Code of Ethics</a:t>
            </a:r>
            <a:endParaRPr lang="en-US" dirty="0"/>
          </a:p>
        </p:txBody>
      </p:sp>
      <p:pic>
        <p:nvPicPr>
          <p:cNvPr id="4" name="Picture 3" descr="Screen Shot 2011-12-08 at 7.21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>
          <a:xfrm>
            <a:off x="922161" y="2483555"/>
            <a:ext cx="7332840" cy="2724083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77099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SQLi on Pastebin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844</Words>
  <Application>Microsoft Macintosh PowerPoint</Application>
  <PresentationFormat>On-screen Show (4:3)</PresentationFormat>
  <Paragraphs>124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Stupid Whitehat Tricks</vt:lpstr>
      <vt:lpstr>Bio</vt:lpstr>
      <vt:lpstr>PowerPoint Presentation</vt:lpstr>
      <vt:lpstr>PBS Hacked</vt:lpstr>
      <vt:lpstr>Whitehatting</vt:lpstr>
      <vt:lpstr>What Limits Whitehatting?</vt:lpstr>
      <vt:lpstr>Laws</vt:lpstr>
      <vt:lpstr>CISSP Code of Ethics</vt:lpstr>
      <vt:lpstr>DEMO  SQLi on Pastebin</vt:lpstr>
      <vt:lpstr>PowerPoint Presentation</vt:lpstr>
      <vt:lpstr>PowerPoint Presentation</vt:lpstr>
      <vt:lpstr>Verify the Vulnerability</vt:lpstr>
      <vt:lpstr>Find a Contact Address</vt:lpstr>
      <vt:lpstr>PowerPoint Presentation</vt:lpstr>
      <vt:lpstr>Letter Design</vt:lpstr>
      <vt:lpstr>Pilot Study</vt:lpstr>
      <vt:lpstr>Student Projects</vt:lpstr>
      <vt:lpstr>Major Breaches  or Vulnerabilities</vt:lpstr>
      <vt:lpstr>Breaches or Vulnerabilities I Reported in 2011</vt:lpstr>
      <vt:lpstr>I Sought Personal Contacts</vt:lpstr>
      <vt:lpstr>Positive Results</vt:lpstr>
      <vt:lpstr>Negative Results</vt:lpstr>
      <vt:lpstr>(ISC)^2 Ethics Complaint</vt:lpstr>
      <vt:lpstr>DEMO  Pharma Infections at Colleges</vt:lpstr>
      <vt:lpstr>PowerPoint Presentation</vt:lpstr>
      <vt:lpstr>User-Agent = GoogleBot</vt:lpstr>
      <vt:lpstr>Normal User-Agent</vt:lpstr>
      <vt:lpstr>19 Colleges Infected with Pharma</vt:lpstr>
      <vt:lpstr>PowerPoint Presentation</vt:lpstr>
      <vt:lpstr>PowerPoint Presentation</vt:lpstr>
      <vt:lpstr>Many More Pharma Infections</vt:lpstr>
      <vt:lpstr>DEMO  SQLi at Colleges</vt:lpstr>
      <vt:lpstr>Exposed Student Data</vt:lpstr>
      <vt:lpstr>Exposed Password Hash</vt:lpstr>
      <vt:lpstr>Brigham Young U</vt:lpstr>
      <vt:lpstr>Repair Rate</vt:lpstr>
      <vt:lpstr>&gt;2000 WordPress Bots</vt:lpstr>
      <vt:lpstr>WordPress Has Known for 7 Years</vt:lpstr>
      <vt:lpstr>PowerPoint Presentation</vt:lpstr>
      <vt:lpstr>PowerPoint Presentation</vt:lpstr>
      <vt:lpstr>PowerPoint Presentation</vt:lpstr>
      <vt:lpstr>Open DNS Resolvers at Colleges</vt:lpstr>
      <vt:lpstr>Results</vt:lpstr>
      <vt:lpstr>DEMO  Insecure Login Pages at Colleges</vt:lpstr>
      <vt:lpstr>Insecure Login Pages at Colleges</vt:lpstr>
      <vt:lpstr>Big Names</vt:lpstr>
      <vt:lpstr>Results</vt:lpstr>
      <vt:lpstr>Case 1: Small Canadian Developer</vt:lpstr>
      <vt:lpstr>ActiveMQ</vt:lpstr>
      <vt:lpstr>PowerPoint Presentation</vt:lpstr>
      <vt:lpstr>PowerPoint Presentation</vt:lpstr>
      <vt:lpstr>Real Check Data?</vt:lpstr>
      <vt:lpstr>PowerPoint Presentation</vt:lpstr>
      <vt:lpstr>PowerPoint Presentation</vt:lpstr>
      <vt:lpstr>Case 2: Small Canadian Developer</vt:lpstr>
      <vt:lpstr>PowerPoint Presentation</vt:lpstr>
      <vt:lpstr>PowerPoint Presentation</vt:lpstr>
      <vt:lpstr>Hate Mail from Developer</vt:lpstr>
      <vt:lpstr>Hate Mail from Developer</vt:lpstr>
      <vt:lpstr>Hate Mail from Developer</vt:lpstr>
      <vt:lpstr>Advice from Professionals</vt:lpstr>
      <vt:lpstr>PowerPoint Presentation</vt:lpstr>
      <vt:lpstr>Owen Smart's 2nd Response to Me</vt:lpstr>
      <vt:lpstr>To my Dept. Chair</vt:lpstr>
      <vt:lpstr>Next Steps</vt:lpstr>
      <vt:lpstr>Results</vt:lpstr>
      <vt:lpstr>BE CAREFUL!  Whitehatting the Wrong Way</vt:lpstr>
      <vt:lpstr>PowerPoint Presentation</vt:lpstr>
      <vt:lpstr>PowerPoint Presentation</vt:lpstr>
      <vt:lpstr>st0rm</vt:lpstr>
      <vt:lpstr>Work in Progress</vt:lpstr>
      <vt:lpstr>2 Years Out Of Date</vt:lpstr>
      <vt:lpstr>PowerPoint Presentation</vt:lpstr>
      <vt:lpstr>Confidential Demo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142</cp:revision>
  <dcterms:created xsi:type="dcterms:W3CDTF">2011-12-08T14:06:53Z</dcterms:created>
  <dcterms:modified xsi:type="dcterms:W3CDTF">2014-07-23T02:09:26Z</dcterms:modified>
</cp:coreProperties>
</file>