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  <p:sldId id="292" r:id="rId38"/>
    <p:sldId id="293" r:id="rId39"/>
    <p:sldId id="294" r:id="rId40"/>
    <p:sldId id="295" r:id="rId41"/>
    <p:sldId id="297" r:id="rId42"/>
    <p:sldId id="296" r:id="rId43"/>
    <p:sldId id="298" r:id="rId44"/>
    <p:sldId id="299" r:id="rId45"/>
    <p:sldId id="300" r:id="rId46"/>
    <p:sldId id="301" r:id="rId47"/>
    <p:sldId id="303" r:id="rId48"/>
    <p:sldId id="302" r:id="rId49"/>
    <p:sldId id="304" r:id="rId50"/>
    <p:sldId id="305" r:id="rId51"/>
    <p:sldId id="306" r:id="rId52"/>
    <p:sldId id="307" r:id="rId53"/>
    <p:sldId id="309" r:id="rId54"/>
    <p:sldId id="308" r:id="rId55"/>
    <p:sldId id="310" r:id="rId56"/>
    <p:sldId id="311" r:id="rId57"/>
    <p:sldId id="327" r:id="rId58"/>
    <p:sldId id="312" r:id="rId59"/>
    <p:sldId id="313" r:id="rId60"/>
    <p:sldId id="314" r:id="rId61"/>
    <p:sldId id="315" r:id="rId62"/>
    <p:sldId id="316" r:id="rId63"/>
    <p:sldId id="318" r:id="rId64"/>
    <p:sldId id="317" r:id="rId65"/>
    <p:sldId id="319" r:id="rId66"/>
    <p:sldId id="323" r:id="rId67"/>
    <p:sldId id="324" r:id="rId68"/>
    <p:sldId id="325" r:id="rId69"/>
    <p:sldId id="326" r:id="rId70"/>
    <p:sldId id="322" r:id="rId71"/>
    <p:sldId id="320" r:id="rId72"/>
    <p:sldId id="321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97" autoAdjust="0"/>
  </p:normalViewPr>
  <p:slideViewPr>
    <p:cSldViewPr snapToGrid="0" snapToObjects="1">
      <p:cViewPr varScale="1">
        <p:scale>
          <a:sx n="84" d="100"/>
          <a:sy n="84" d="100"/>
        </p:scale>
        <p:origin x="-104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5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0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9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9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6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8/18/13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4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8/18/13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6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8/18/13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9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8/18/13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4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8/18/13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2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8/18/13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0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E04AE-1C9E-DE42-81E3-1F2B97DAAE15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6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Practical Malware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Ch</a:t>
            </a:r>
            <a:r>
              <a:rPr lang="en-US" dirty="0" smtClean="0">
                <a:solidFill>
                  <a:schemeClr val="tx1"/>
                </a:solidFill>
              </a:rPr>
              <a:t> 1: Malware Analysis Primer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80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Malware Analysis Techniques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00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v. Dynamic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Static Analysis</a:t>
            </a:r>
          </a:p>
          <a:p>
            <a:pPr lvl="1"/>
            <a:r>
              <a:rPr lang="en-US" dirty="0" smtClean="0"/>
              <a:t>Examines malware without running it</a:t>
            </a:r>
          </a:p>
          <a:p>
            <a:pPr lvl="1"/>
            <a:r>
              <a:rPr lang="en-US" dirty="0" smtClean="0"/>
              <a:t>Tools: </a:t>
            </a:r>
            <a:r>
              <a:rPr lang="en-US" dirty="0" err="1" smtClean="0"/>
              <a:t>VirusTotal</a:t>
            </a:r>
            <a:r>
              <a:rPr lang="en-US" dirty="0" smtClean="0"/>
              <a:t>, strings, a disassembler like IDA Pro</a:t>
            </a:r>
          </a:p>
          <a:p>
            <a:r>
              <a:rPr lang="en-US" dirty="0" smtClean="0"/>
              <a:t>Dynamic Analysis</a:t>
            </a:r>
          </a:p>
          <a:p>
            <a:pPr lvl="1"/>
            <a:r>
              <a:rPr lang="en-US" dirty="0" smtClean="0"/>
              <a:t>Run the malware and monitor its effect</a:t>
            </a:r>
          </a:p>
          <a:p>
            <a:pPr lvl="1"/>
            <a:r>
              <a:rPr lang="en-US" dirty="0" smtClean="0"/>
              <a:t>Use a virtual machine and take snapshots</a:t>
            </a:r>
          </a:p>
          <a:p>
            <a:pPr lvl="1"/>
            <a:r>
              <a:rPr lang="en-US" dirty="0" smtClean="0"/>
              <a:t>Tools: </a:t>
            </a:r>
            <a:r>
              <a:rPr lang="en-US" dirty="0" err="1" smtClean="0"/>
              <a:t>RegShot</a:t>
            </a:r>
            <a:r>
              <a:rPr lang="en-US" dirty="0" smtClean="0"/>
              <a:t>, Process Monitor, Process Hacker, </a:t>
            </a:r>
            <a:r>
              <a:rPr lang="en-US" dirty="0" err="1" smtClean="0"/>
              <a:t>CaptureBAT</a:t>
            </a:r>
            <a:endParaRPr lang="en-US" dirty="0" smtClean="0"/>
          </a:p>
          <a:p>
            <a:pPr lvl="1"/>
            <a:r>
              <a:rPr lang="en-US" dirty="0" smtClean="0"/>
              <a:t>RAM Analysis: </a:t>
            </a:r>
            <a:r>
              <a:rPr lang="en-US" dirty="0" err="1" smtClean="0"/>
              <a:t>Mandant</a:t>
            </a:r>
            <a:r>
              <a:rPr lang="en-US" dirty="0" smtClean="0"/>
              <a:t> Redline and Volatility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3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static analysis</a:t>
            </a:r>
          </a:p>
          <a:p>
            <a:pPr lvl="1"/>
            <a:r>
              <a:rPr lang="en-US" dirty="0" smtClean="0"/>
              <a:t>View malware without looking at instructions</a:t>
            </a:r>
          </a:p>
          <a:p>
            <a:pPr lvl="1"/>
            <a:r>
              <a:rPr lang="en-US" dirty="0" smtClean="0"/>
              <a:t>Tools: </a:t>
            </a:r>
            <a:r>
              <a:rPr lang="en-US" dirty="0" err="1" smtClean="0"/>
              <a:t>VirusTotal</a:t>
            </a:r>
            <a:r>
              <a:rPr lang="en-US" dirty="0" smtClean="0"/>
              <a:t>, strings</a:t>
            </a:r>
          </a:p>
          <a:p>
            <a:pPr lvl="1"/>
            <a:r>
              <a:rPr lang="en-US" dirty="0" smtClean="0"/>
              <a:t>Quick and easy but fails for advanced malware and can miss important behavior</a:t>
            </a:r>
          </a:p>
          <a:p>
            <a:r>
              <a:rPr lang="en-US" dirty="0" smtClean="0"/>
              <a:t>Basic dynamic analysis</a:t>
            </a:r>
          </a:p>
          <a:p>
            <a:pPr lvl="1"/>
            <a:r>
              <a:rPr lang="en-US" dirty="0" smtClean="0"/>
              <a:t>Easy but requires a safe test environment</a:t>
            </a:r>
          </a:p>
          <a:p>
            <a:pPr lvl="1"/>
            <a:r>
              <a:rPr lang="en-US" dirty="0" smtClean="0"/>
              <a:t>Not effective on all malware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30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static analysis</a:t>
            </a:r>
          </a:p>
          <a:p>
            <a:pPr lvl="1"/>
            <a:r>
              <a:rPr lang="en-US" dirty="0" smtClean="0"/>
              <a:t>Reverse-engineering with a disassembler</a:t>
            </a:r>
          </a:p>
          <a:p>
            <a:pPr lvl="1"/>
            <a:r>
              <a:rPr lang="en-US" dirty="0" smtClean="0"/>
              <a:t>Complex, requires understanding of assembly code</a:t>
            </a:r>
          </a:p>
          <a:p>
            <a:r>
              <a:rPr lang="en-US" dirty="0" smtClean="0"/>
              <a:t>Advanced Dynamic Analysis</a:t>
            </a:r>
          </a:p>
          <a:p>
            <a:pPr lvl="1"/>
            <a:r>
              <a:rPr lang="en-US" dirty="0" smtClean="0"/>
              <a:t>Run code in a debugger</a:t>
            </a:r>
          </a:p>
          <a:p>
            <a:pPr lvl="1"/>
            <a:r>
              <a:rPr lang="en-US" dirty="0" smtClean="0"/>
              <a:t>Examines internal state of a running malicious executable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18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Malware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93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Backdoor</a:t>
            </a:r>
          </a:p>
          <a:p>
            <a:pPr lvl="1"/>
            <a:r>
              <a:rPr lang="en-US" dirty="0" smtClean="0"/>
              <a:t>Allows attacker to control the system</a:t>
            </a:r>
          </a:p>
          <a:p>
            <a:r>
              <a:rPr lang="en-US" dirty="0" smtClean="0"/>
              <a:t>Botnet</a:t>
            </a:r>
          </a:p>
          <a:p>
            <a:pPr lvl="1"/>
            <a:r>
              <a:rPr lang="en-US" dirty="0" smtClean="0"/>
              <a:t>All infected computers receive instructions from the same Command-and-Control (C&amp;C) server</a:t>
            </a:r>
          </a:p>
          <a:p>
            <a:r>
              <a:rPr lang="en-US" dirty="0" smtClean="0"/>
              <a:t>Downloader</a:t>
            </a:r>
          </a:p>
          <a:p>
            <a:pPr lvl="1"/>
            <a:r>
              <a:rPr lang="en-US" dirty="0" smtClean="0"/>
              <a:t>Malicious code that exists only to download other malicious code</a:t>
            </a:r>
          </a:p>
          <a:p>
            <a:pPr lvl="1"/>
            <a:r>
              <a:rPr lang="en-US" dirty="0" smtClean="0"/>
              <a:t>Used when attacker first gains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02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Information-stealing malware</a:t>
            </a:r>
          </a:p>
          <a:p>
            <a:pPr lvl="1"/>
            <a:r>
              <a:rPr lang="en-US" dirty="0" smtClean="0"/>
              <a:t>Sniffers, </a:t>
            </a:r>
            <a:r>
              <a:rPr lang="en-US" dirty="0" err="1" smtClean="0"/>
              <a:t>keyloggers</a:t>
            </a:r>
            <a:r>
              <a:rPr lang="en-US" dirty="0" smtClean="0"/>
              <a:t>, password hash grabbers</a:t>
            </a:r>
          </a:p>
          <a:p>
            <a:r>
              <a:rPr lang="en-US" dirty="0" smtClean="0"/>
              <a:t>Launcher</a:t>
            </a:r>
          </a:p>
          <a:p>
            <a:pPr lvl="1"/>
            <a:r>
              <a:rPr lang="en-US" dirty="0" smtClean="0"/>
              <a:t>Malicious program used to launch other malicious programs</a:t>
            </a:r>
          </a:p>
          <a:p>
            <a:pPr lvl="1"/>
            <a:r>
              <a:rPr lang="en-US" dirty="0" smtClean="0"/>
              <a:t>Often uses nontraditional techniques to ensure stealth or greater access to a system</a:t>
            </a:r>
          </a:p>
          <a:p>
            <a:r>
              <a:rPr lang="en-US" dirty="0" smtClean="0"/>
              <a:t>Rootkit</a:t>
            </a:r>
          </a:p>
          <a:p>
            <a:pPr lvl="1"/>
            <a:r>
              <a:rPr lang="en-US" dirty="0" smtClean="0"/>
              <a:t>Malware that conceals the existence of other code</a:t>
            </a:r>
          </a:p>
          <a:p>
            <a:pPr lvl="1"/>
            <a:r>
              <a:rPr lang="en-US" dirty="0" smtClean="0"/>
              <a:t>Usually paired with a backdoor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12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Scareware</a:t>
            </a:r>
            <a:endParaRPr lang="en-US" dirty="0" smtClean="0"/>
          </a:p>
          <a:p>
            <a:pPr lvl="1"/>
            <a:r>
              <a:rPr lang="en-US" dirty="0" smtClean="0"/>
              <a:t>Frightens user into buying something</a:t>
            </a:r>
          </a:p>
          <a:p>
            <a:pPr lvl="1"/>
            <a:r>
              <a:rPr lang="en-US" dirty="0" smtClean="0"/>
              <a:t>Link </a:t>
            </a:r>
            <a:r>
              <a:rPr lang="en-US" dirty="0" err="1" smtClean="0"/>
              <a:t>Ch</a:t>
            </a:r>
            <a:r>
              <a:rPr lang="en-US" dirty="0" smtClean="0"/>
              <a:t> 1b</a:t>
            </a:r>
          </a:p>
        </p:txBody>
      </p:sp>
      <p:pic>
        <p:nvPicPr>
          <p:cNvPr id="4" name="Picture 3" descr="Screen Shot 2013-08-16 at 11.35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64" y="2963749"/>
            <a:ext cx="5986558" cy="340661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774712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Spam-sending malware</a:t>
            </a:r>
          </a:p>
          <a:p>
            <a:pPr lvl="1"/>
            <a:r>
              <a:rPr lang="en-US" dirty="0" smtClean="0"/>
              <a:t>Attacker rents machine to spammers</a:t>
            </a:r>
          </a:p>
          <a:p>
            <a:r>
              <a:rPr lang="en-US" dirty="0" smtClean="0"/>
              <a:t>Worms or viruses</a:t>
            </a:r>
          </a:p>
          <a:p>
            <a:pPr lvl="1"/>
            <a:r>
              <a:rPr lang="en-US" dirty="0" smtClean="0"/>
              <a:t>Malicious code that can copy itself and infect additional computers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82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v. Targeted Malware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malware</a:t>
            </a:r>
          </a:p>
          <a:p>
            <a:pPr lvl="1"/>
            <a:r>
              <a:rPr lang="en-US" dirty="0" smtClean="0"/>
              <a:t>Intended to infect as many machines as possible</a:t>
            </a:r>
          </a:p>
          <a:p>
            <a:pPr lvl="1"/>
            <a:r>
              <a:rPr lang="en-US" dirty="0" smtClean="0"/>
              <a:t>Most common type</a:t>
            </a:r>
          </a:p>
          <a:p>
            <a:r>
              <a:rPr lang="en-US" dirty="0" smtClean="0"/>
              <a:t>Targeted malware</a:t>
            </a:r>
          </a:p>
          <a:p>
            <a:pPr lvl="1"/>
            <a:r>
              <a:rPr lang="en-US" dirty="0" smtClean="0"/>
              <a:t>Tailored to a specific target</a:t>
            </a:r>
          </a:p>
          <a:p>
            <a:pPr lvl="1"/>
            <a:r>
              <a:rPr lang="en-US" dirty="0" smtClean="0"/>
              <a:t>Very difficult to detect, prevent, and remove</a:t>
            </a:r>
          </a:p>
          <a:p>
            <a:pPr lvl="1"/>
            <a:r>
              <a:rPr lang="en-US" dirty="0" smtClean="0"/>
              <a:t>Requires advanced analysis</a:t>
            </a:r>
          </a:p>
          <a:p>
            <a:pPr lvl="1"/>
            <a:r>
              <a:rPr lang="en-US" dirty="0" smtClean="0"/>
              <a:t>Ex: </a:t>
            </a:r>
            <a:r>
              <a:rPr lang="en-US" dirty="0" err="1" smtClean="0"/>
              <a:t>Stuxnet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0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Goals of Malware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64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 Rules for Malware Analysis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29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Rules for Malware Analysis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Don’t Get Caught in Details</a:t>
            </a:r>
          </a:p>
          <a:p>
            <a:pPr lvl="1"/>
            <a:r>
              <a:rPr lang="en-US" dirty="0" smtClean="0"/>
              <a:t>You don’t need to understand 100% of the code</a:t>
            </a:r>
          </a:p>
          <a:p>
            <a:pPr lvl="1"/>
            <a:r>
              <a:rPr lang="en-US" dirty="0" smtClean="0"/>
              <a:t>Focus on key features</a:t>
            </a:r>
          </a:p>
          <a:p>
            <a:pPr lvl="0"/>
            <a:r>
              <a:rPr lang="en-US" dirty="0" smtClean="0"/>
              <a:t>Try Several Tools</a:t>
            </a:r>
          </a:p>
          <a:p>
            <a:pPr lvl="1"/>
            <a:r>
              <a:rPr lang="en-US" dirty="0" smtClean="0"/>
              <a:t>If one tool fails, try another</a:t>
            </a:r>
          </a:p>
          <a:p>
            <a:pPr lvl="1"/>
            <a:r>
              <a:rPr lang="en-US" dirty="0" smtClean="0"/>
              <a:t>Don’t get stuck on a hard issue, move along</a:t>
            </a:r>
          </a:p>
          <a:p>
            <a:r>
              <a:rPr lang="en-US" dirty="0" smtClean="0"/>
              <a:t>Malware authors are constantly raising the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60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2: Basic Static Analysis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29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Antivirus scanning</a:t>
            </a:r>
          </a:p>
          <a:p>
            <a:r>
              <a:rPr lang="en-US" dirty="0" smtClean="0"/>
              <a:t>Hashes</a:t>
            </a:r>
          </a:p>
          <a:p>
            <a:r>
              <a:rPr lang="en-US" dirty="0" smtClean="0"/>
              <a:t>A file’s strings, functions, and headers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93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Antivirus Scanning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43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a First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can easily change its signature and fool the antivirus</a:t>
            </a:r>
          </a:p>
          <a:p>
            <a:r>
              <a:rPr lang="en-US" dirty="0" err="1" smtClean="0"/>
              <a:t>VirusTotal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s convenient, but using it may alert attackers that they’ve been caught</a:t>
            </a:r>
          </a:p>
          <a:p>
            <a:pPr lvl="1"/>
            <a:r>
              <a:rPr lang="en-US" dirty="0" smtClean="0"/>
              <a:t>Link </a:t>
            </a:r>
            <a:r>
              <a:rPr lang="en-US" dirty="0" err="1" smtClean="0"/>
              <a:t>Ch</a:t>
            </a:r>
            <a:r>
              <a:rPr lang="en-US" dirty="0" smtClean="0"/>
              <a:t> 2a</a:t>
            </a:r>
          </a:p>
          <a:p>
            <a:endParaRPr lang="en-US" dirty="0"/>
          </a:p>
        </p:txBody>
      </p:sp>
      <p:pic>
        <p:nvPicPr>
          <p:cNvPr id="4" name="Picture 3" descr="Screen Shot 2013-08-16 at 11.50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69" y="4416904"/>
            <a:ext cx="6131954" cy="232713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504688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Hashing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 fingerprint for malware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77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MD5 or SHA-1</a:t>
            </a:r>
          </a:p>
          <a:p>
            <a:r>
              <a:rPr lang="en-US" dirty="0" smtClean="0"/>
              <a:t>Condenses a file of any size down to a fixed-length fingerprint</a:t>
            </a:r>
          </a:p>
          <a:p>
            <a:r>
              <a:rPr lang="en-US" dirty="0" smtClean="0"/>
              <a:t>Uniquely identifies a file well in practice</a:t>
            </a:r>
          </a:p>
          <a:p>
            <a:pPr lvl="1"/>
            <a:r>
              <a:rPr lang="en-US" dirty="0" smtClean="0"/>
              <a:t>There are MD5 collisions but they are not common</a:t>
            </a:r>
          </a:p>
          <a:p>
            <a:pPr lvl="1"/>
            <a:r>
              <a:rPr lang="en-US" dirty="0" smtClean="0"/>
              <a:t>Collision: two different files with the same hash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99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HashCalc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3-08-16 at 11.55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8" y="1600200"/>
            <a:ext cx="7666711" cy="44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72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 a malware file</a:t>
            </a:r>
          </a:p>
          <a:p>
            <a:r>
              <a:rPr lang="en-US" dirty="0" smtClean="0"/>
              <a:t>Share the hash with other analysts to identify malware</a:t>
            </a:r>
          </a:p>
          <a:p>
            <a:r>
              <a:rPr lang="en-US" dirty="0" smtClean="0"/>
              <a:t>Search the hash online to see if someone else has already identified the 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9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history</a:t>
            </a:r>
          </a:p>
          <a:p>
            <a:pPr lvl="1"/>
            <a:r>
              <a:rPr lang="en-US" dirty="0" smtClean="0"/>
              <a:t>A medical clinic with 10 offices found malware on one of their workstations</a:t>
            </a:r>
          </a:p>
          <a:p>
            <a:pPr lvl="1"/>
            <a:r>
              <a:rPr lang="en-US" dirty="0" smtClean="0"/>
              <a:t>Hired a consultant to clean &amp; re-image that machine</a:t>
            </a:r>
          </a:p>
          <a:p>
            <a:r>
              <a:rPr lang="en-US" dirty="0" smtClean="0"/>
              <a:t>All done—case closed?</a:t>
            </a:r>
          </a:p>
        </p:txBody>
      </p:sp>
    </p:spTree>
    <p:extLst>
      <p:ext uri="{BB962C8B-B14F-4D97-AF65-F5344CB8AC3E}">
        <p14:creationId xmlns:p14="http://schemas.microsoft.com/office/powerpoint/2010/main" val="3365627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Finding Strings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17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sequence of printable characters is a </a:t>
            </a:r>
            <a:r>
              <a:rPr lang="en-US" b="1" dirty="0" smtClean="0"/>
              <a:t>string</a:t>
            </a:r>
          </a:p>
          <a:p>
            <a:r>
              <a:rPr lang="en-US" dirty="0" smtClean="0"/>
              <a:t>Strings are terminated by a </a:t>
            </a:r>
            <a:r>
              <a:rPr lang="en-US" b="1" dirty="0" smtClean="0"/>
              <a:t>null </a:t>
            </a:r>
            <a:r>
              <a:rPr lang="en-US" dirty="0" smtClean="0"/>
              <a:t>(0x00)</a:t>
            </a:r>
          </a:p>
          <a:p>
            <a:r>
              <a:rPr lang="en-US" dirty="0" smtClean="0"/>
              <a:t>ASCII characters are 8 bits long</a:t>
            </a:r>
          </a:p>
          <a:p>
            <a:pPr lvl="1"/>
            <a:r>
              <a:rPr lang="en-US" dirty="0" smtClean="0"/>
              <a:t>Now </a:t>
            </a:r>
            <a:r>
              <a:rPr lang="en-US" dirty="0"/>
              <a:t>called </a:t>
            </a:r>
            <a:r>
              <a:rPr lang="en-US" dirty="0" smtClean="0"/>
              <a:t>ANSI</a:t>
            </a:r>
          </a:p>
          <a:p>
            <a:r>
              <a:rPr lang="en-US" dirty="0" smtClean="0"/>
              <a:t>Unicode characters are 16 bits long</a:t>
            </a:r>
          </a:p>
          <a:p>
            <a:pPr lvl="1"/>
            <a:r>
              <a:rPr lang="en-US" dirty="0" smtClean="0"/>
              <a:t>Microsoft calls them "wide characters"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9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3-08-16 at 5.07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28" y="948995"/>
            <a:ext cx="5092700" cy="21463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3-08-16 at 5.0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58" y="3695587"/>
            <a:ext cx="7035800" cy="20066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286377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strings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in Linux, also available for Windows</a:t>
            </a:r>
          </a:p>
          <a:p>
            <a:r>
              <a:rPr lang="en-US" dirty="0" smtClean="0"/>
              <a:t>Finds all strings in a file 3 or more characters long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42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strings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Bold items can be ignored</a:t>
            </a:r>
          </a:p>
          <a:p>
            <a:r>
              <a:rPr lang="en-US" dirty="0" smtClean="0"/>
              <a:t>GetLayout and SetLayout are Windows functions</a:t>
            </a:r>
          </a:p>
          <a:p>
            <a:r>
              <a:rPr lang="en-US" dirty="0" smtClean="0"/>
              <a:t>GDI32.DLL</a:t>
            </a:r>
            <a:br>
              <a:rPr lang="en-US" dirty="0" smtClean="0"/>
            </a:br>
            <a:r>
              <a:rPr lang="en-US" dirty="0" smtClean="0"/>
              <a:t>is a</a:t>
            </a:r>
            <a:br>
              <a:rPr lang="en-US" dirty="0" smtClean="0"/>
            </a:br>
            <a:r>
              <a:rPr lang="en-US" dirty="0" smtClean="0"/>
              <a:t>Dynamic</a:t>
            </a:r>
            <a:br>
              <a:rPr lang="en-US" dirty="0" smtClean="0"/>
            </a:br>
            <a:r>
              <a:rPr lang="en-US" dirty="0" smtClean="0"/>
              <a:t>Link</a:t>
            </a:r>
            <a:br>
              <a:rPr lang="en-US" dirty="0" smtClean="0"/>
            </a:br>
            <a:r>
              <a:rPr lang="en-US" dirty="0" smtClean="0"/>
              <a:t>Library</a:t>
            </a:r>
          </a:p>
          <a:p>
            <a:endParaRPr lang="en-US" dirty="0"/>
          </a:p>
        </p:txBody>
      </p:sp>
      <p:pic>
        <p:nvPicPr>
          <p:cNvPr id="4" name="Picture 3" descr="Screen Shot 2013-08-16 at 5.14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14" y="2836863"/>
            <a:ext cx="5245100" cy="32893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534435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Packed and Obfuscated Malware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85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Packing Files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code is compressed, like </a:t>
            </a:r>
            <a:r>
              <a:rPr lang="en-US" sz="2800" dirty="0" smtClean="0"/>
              <a:t>a </a:t>
            </a:r>
            <a:r>
              <a:rPr lang="en-US" sz="2800" dirty="0" smtClean="0"/>
              <a:t>Zip file</a:t>
            </a:r>
          </a:p>
          <a:p>
            <a:r>
              <a:rPr lang="en-US" sz="2800" dirty="0" smtClean="0"/>
              <a:t>This makes the strings and instructions unreadable</a:t>
            </a:r>
          </a:p>
          <a:p>
            <a:r>
              <a:rPr lang="en-US" sz="2800" dirty="0" smtClean="0"/>
              <a:t>All you'll see is the </a:t>
            </a:r>
            <a:r>
              <a:rPr lang="en-US" sz="2800" b="1" dirty="0" smtClean="0"/>
              <a:t>wrapper</a:t>
            </a:r>
            <a:r>
              <a:rPr lang="en-US" sz="2800" dirty="0" smtClean="0"/>
              <a:t> – small code that unpacks the file when it is run</a:t>
            </a:r>
            <a:endParaRPr lang="en-US" sz="2800" dirty="0"/>
          </a:p>
        </p:txBody>
      </p:sp>
      <p:pic>
        <p:nvPicPr>
          <p:cNvPr id="4" name="Picture 3" descr="Screen Shot 2013-08-16 at 5.19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42" y="3633557"/>
            <a:ext cx="5905500" cy="27686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20145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Packers with </a:t>
            </a:r>
            <a:r>
              <a:rPr lang="en-US" dirty="0" err="1" smtClean="0"/>
              <a:t>PEiD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8-16 at 5.20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44" y="1768089"/>
            <a:ext cx="6598341" cy="412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71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UPX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8-16 at 5.35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32" y="1741973"/>
            <a:ext cx="6028051" cy="49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07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Obfuscates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8-16 at 5.36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73" y="1915515"/>
            <a:ext cx="53340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0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malware is found, you need to know</a:t>
            </a:r>
          </a:p>
          <a:p>
            <a:pPr lvl="1"/>
            <a:r>
              <a:rPr lang="en-US" dirty="0" smtClean="0"/>
              <a:t>Did an attacker implant a rootkit or </a:t>
            </a:r>
            <a:r>
              <a:rPr lang="en-US" dirty="0" err="1" smtClean="0"/>
              <a:t>trojan</a:t>
            </a:r>
            <a:r>
              <a:rPr lang="en-US" dirty="0" smtClean="0"/>
              <a:t> on your systems?</a:t>
            </a:r>
          </a:p>
          <a:p>
            <a:pPr lvl="1"/>
            <a:r>
              <a:rPr lang="en-US" dirty="0" smtClean="0"/>
              <a:t>Is the attacker really gone?</a:t>
            </a:r>
          </a:p>
          <a:p>
            <a:pPr lvl="1"/>
            <a:r>
              <a:rPr lang="en-US" dirty="0" smtClean="0"/>
              <a:t>What did the attacker steal or add?</a:t>
            </a:r>
          </a:p>
          <a:p>
            <a:pPr lvl="1"/>
            <a:r>
              <a:rPr lang="en-US" dirty="0" smtClean="0"/>
              <a:t>How did the attack get in</a:t>
            </a:r>
          </a:p>
          <a:p>
            <a:pPr lvl="2"/>
            <a:r>
              <a:rPr lang="en-US" dirty="0" smtClean="0"/>
              <a:t>Root-cause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02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8-16 at 5.40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3" y="1059475"/>
            <a:ext cx="6941962" cy="437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07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Portable Executable File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EXE Files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88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by Windows executable files, object code, and DLLs</a:t>
            </a:r>
          </a:p>
          <a:p>
            <a:r>
              <a:rPr lang="en-US" dirty="0" smtClean="0"/>
              <a:t>A data structure that contains the information necessary for Windows to load the file</a:t>
            </a:r>
          </a:p>
          <a:p>
            <a:r>
              <a:rPr lang="en-US" dirty="0" smtClean="0"/>
              <a:t>Almost every file executed on Windows is in PE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66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about the code</a:t>
            </a:r>
          </a:p>
          <a:p>
            <a:r>
              <a:rPr lang="en-US" dirty="0" smtClean="0"/>
              <a:t>Type of application</a:t>
            </a:r>
          </a:p>
          <a:p>
            <a:r>
              <a:rPr lang="en-US" dirty="0" smtClean="0"/>
              <a:t>Required library functions</a:t>
            </a:r>
          </a:p>
          <a:p>
            <a:r>
              <a:rPr lang="en-US" dirty="0" smtClean="0"/>
              <a:t>Space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42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LordPE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8-16 at 5.54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3" y="1600200"/>
            <a:ext cx="6062133" cy="462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465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8-16 at 5.55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32" y="1600200"/>
            <a:ext cx="6688667" cy="515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147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2404533" cy="22314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a lot more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4933"/>
            <a:ext cx="2404533" cy="3061230"/>
          </a:xfrm>
        </p:spPr>
        <p:txBody>
          <a:bodyPr/>
          <a:lstStyle/>
          <a:p>
            <a:r>
              <a:rPr lang="en-US" dirty="0" smtClean="0"/>
              <a:t>But the main ones are enough for now</a:t>
            </a:r>
          </a:p>
          <a:p>
            <a:r>
              <a:rPr lang="en-US" dirty="0" smtClean="0"/>
              <a:t>Link </a:t>
            </a:r>
            <a:r>
              <a:rPr lang="en-US" dirty="0" err="1" smtClean="0"/>
              <a:t>Ch</a:t>
            </a:r>
            <a:r>
              <a:rPr lang="en-US" dirty="0" smtClean="0"/>
              <a:t> 2c</a:t>
            </a:r>
            <a:endParaRPr lang="en-US" dirty="0"/>
          </a:p>
        </p:txBody>
      </p:sp>
      <p:pic>
        <p:nvPicPr>
          <p:cNvPr id="4" name="Picture 3" descr="Screen Shot 2013-08-16 at 5.55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783166"/>
            <a:ext cx="5461000" cy="58039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698840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Linked Libraries and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60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 used by a program that are stored in a different program, such as library</a:t>
            </a:r>
          </a:p>
          <a:p>
            <a:r>
              <a:rPr lang="en-US" dirty="0" smtClean="0"/>
              <a:t>Connected to the main EXE by </a:t>
            </a:r>
            <a:r>
              <a:rPr lang="en-US" b="1" dirty="0" smtClean="0"/>
              <a:t>Linking</a:t>
            </a:r>
          </a:p>
          <a:p>
            <a:r>
              <a:rPr lang="en-US" dirty="0" smtClean="0"/>
              <a:t>Can be linked three ways</a:t>
            </a:r>
          </a:p>
          <a:p>
            <a:pPr lvl="1"/>
            <a:r>
              <a:rPr lang="en-US" b="1" dirty="0" smtClean="0"/>
              <a:t>Statically</a:t>
            </a:r>
          </a:p>
          <a:p>
            <a:pPr lvl="1"/>
            <a:r>
              <a:rPr lang="en-US" dirty="0" smtClean="0"/>
              <a:t>At </a:t>
            </a:r>
            <a:r>
              <a:rPr lang="en-US" b="1" dirty="0" smtClean="0"/>
              <a:t>Runtime</a:t>
            </a:r>
          </a:p>
          <a:p>
            <a:pPr lvl="1"/>
            <a:r>
              <a:rPr lang="en-US" b="1" dirty="0" smtClean="0"/>
              <a:t>Dynamically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30313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Rarely used for Windows </a:t>
            </a:r>
            <a:r>
              <a:rPr lang="en-US" dirty="0" err="1" smtClean="0"/>
              <a:t>executables</a:t>
            </a:r>
            <a:endParaRPr lang="en-US" dirty="0" smtClean="0"/>
          </a:p>
          <a:p>
            <a:r>
              <a:rPr lang="en-US" dirty="0" smtClean="0"/>
              <a:t>Common in Unix and Linux</a:t>
            </a:r>
          </a:p>
          <a:p>
            <a:r>
              <a:rPr lang="en-US" dirty="0" smtClean="0"/>
              <a:t>All code from the library is copied into the executable</a:t>
            </a:r>
          </a:p>
          <a:p>
            <a:r>
              <a:rPr lang="en-US" dirty="0" smtClean="0"/>
              <a:t>Makes executable large in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9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90026"/>
            <a:ext cx="8229600" cy="4291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Link </a:t>
            </a:r>
            <a:r>
              <a:rPr lang="en-US" dirty="0" err="1" smtClean="0"/>
              <a:t>Ch</a:t>
            </a:r>
            <a:r>
              <a:rPr lang="en-US" dirty="0" smtClean="0"/>
              <a:t> 1a</a:t>
            </a:r>
            <a:endParaRPr lang="en-US" dirty="0"/>
          </a:p>
        </p:txBody>
      </p:sp>
      <p:pic>
        <p:nvPicPr>
          <p:cNvPr id="4" name="Picture 3" descr="Screen Shot 2013-08-16 at 11.00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96" y="662353"/>
            <a:ext cx="7776369" cy="461134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3384892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Unpopular in friendly programs</a:t>
            </a:r>
          </a:p>
          <a:p>
            <a:r>
              <a:rPr lang="en-US" dirty="0" smtClean="0"/>
              <a:t>Common in malware, especially packed or obfuscated malware</a:t>
            </a:r>
          </a:p>
          <a:p>
            <a:r>
              <a:rPr lang="en-US" dirty="0" smtClean="0"/>
              <a:t>Connect to libraries only when needed, not when the program starts</a:t>
            </a:r>
          </a:p>
          <a:p>
            <a:r>
              <a:rPr lang="en-US" dirty="0" smtClean="0"/>
              <a:t>Most commonly done with the </a:t>
            </a:r>
            <a:r>
              <a:rPr lang="en-US" b="1" dirty="0" err="1" smtClean="0"/>
              <a:t>LoadLibrary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err="1" smtClean="0"/>
              <a:t>GetProcAddress</a:t>
            </a:r>
            <a:r>
              <a:rPr lang="en-US" b="1" dirty="0" smtClean="0"/>
              <a:t> </a:t>
            </a:r>
            <a:r>
              <a:rPr lang="en-US" dirty="0" smtClean="0"/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36296594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 method</a:t>
            </a:r>
          </a:p>
          <a:p>
            <a:r>
              <a:rPr lang="en-US" dirty="0" smtClean="0"/>
              <a:t>Host OS searches for necessary libraries when the program is loaded</a:t>
            </a:r>
            <a:endParaRPr lang="en-US" dirty="0"/>
          </a:p>
        </p:txBody>
      </p:sp>
      <p:pic>
        <p:nvPicPr>
          <p:cNvPr id="4" name="Picture 3" descr="Screen Shot 2013-08-16 at 6.10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789363"/>
            <a:ext cx="63500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41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Clues in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 header lists every library and function that will be loaded</a:t>
            </a:r>
          </a:p>
          <a:p>
            <a:r>
              <a:rPr lang="en-US" dirty="0" smtClean="0"/>
              <a:t>Their names can reveal what the program does</a:t>
            </a:r>
          </a:p>
          <a:p>
            <a:r>
              <a:rPr lang="en-US" b="1" dirty="0" err="1" smtClean="0"/>
              <a:t>URLDownloadToFile</a:t>
            </a:r>
            <a:r>
              <a:rPr lang="en-US" b="1" dirty="0" smtClean="0"/>
              <a:t> </a:t>
            </a:r>
            <a:r>
              <a:rPr lang="en-US" dirty="0" smtClean="0"/>
              <a:t>indicates that the program downloads something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192399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Dependency Walker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08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Shows Dynamically Linked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programs have a lot of DLLs</a:t>
            </a:r>
          </a:p>
          <a:p>
            <a:r>
              <a:rPr lang="en-US" dirty="0" smtClean="0"/>
              <a:t>Malware often has very few DLLs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705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Services.exe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8-17 at 3.51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34" y="274638"/>
            <a:ext cx="52324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256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Services.ex</a:t>
            </a:r>
            <a:r>
              <a:rPr lang="en-US" dirty="0" smtClean="0"/>
              <a:t>_ (malware)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8-17 at 3.54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00200"/>
            <a:ext cx="3784600" cy="433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631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9262"/>
            <a:ext cx="3194050" cy="38369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Imports 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Exports</a:t>
            </a:r>
            <a:br>
              <a:rPr lang="en-US" dirty="0" smtClean="0"/>
            </a:b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Dependency</a:t>
            </a:r>
            <a:br>
              <a:rPr lang="en-US" dirty="0" smtClean="0"/>
            </a:br>
            <a:r>
              <a:rPr lang="en-US" dirty="0" smtClean="0"/>
              <a:t>Walker</a:t>
            </a:r>
            <a:endParaRPr lang="en-US" dirty="0"/>
          </a:p>
        </p:txBody>
      </p:sp>
      <p:pic>
        <p:nvPicPr>
          <p:cNvPr id="5" name="Picture 4" descr="Screen Shot 2013-08-17 at 5.26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22" y="15118"/>
            <a:ext cx="5325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812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8-17 at 3.55.2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64"/>
          <a:stretch/>
        </p:blipFill>
        <p:spPr>
          <a:xfrm>
            <a:off x="228600" y="1082272"/>
            <a:ext cx="8915400" cy="431466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0599857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8-17 at 3.5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1641"/>
            <a:ext cx="8318324" cy="537529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895522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Dissecting malware to understand</a:t>
            </a:r>
          </a:p>
          <a:p>
            <a:pPr lvl="1"/>
            <a:r>
              <a:rPr lang="en-US" dirty="0" smtClean="0"/>
              <a:t>How it works</a:t>
            </a:r>
          </a:p>
          <a:p>
            <a:pPr lvl="1"/>
            <a:r>
              <a:rPr lang="en-US" dirty="0" smtClean="0"/>
              <a:t>How to identify it</a:t>
            </a:r>
          </a:p>
          <a:p>
            <a:pPr lvl="1"/>
            <a:r>
              <a:rPr lang="en-US" dirty="0" smtClean="0"/>
              <a:t>How to defeat or eliminate it</a:t>
            </a:r>
          </a:p>
          <a:p>
            <a:r>
              <a:rPr lang="en-US" dirty="0" smtClean="0"/>
              <a:t>A critical part of incident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210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DLLs </a:t>
            </a:r>
            <a:r>
              <a:rPr lang="en-US" b="1" dirty="0" smtClean="0"/>
              <a:t>export </a:t>
            </a:r>
            <a:r>
              <a:rPr lang="en-US" dirty="0" smtClean="0"/>
              <a:t>functions</a:t>
            </a:r>
          </a:p>
          <a:p>
            <a:r>
              <a:rPr lang="en-US" dirty="0" smtClean="0"/>
              <a:t>EXEs </a:t>
            </a:r>
            <a:r>
              <a:rPr lang="en-US" b="1" dirty="0" smtClean="0"/>
              <a:t>import </a:t>
            </a:r>
            <a:r>
              <a:rPr lang="en-US" dirty="0" smtClean="0"/>
              <a:t>functions</a:t>
            </a:r>
          </a:p>
          <a:p>
            <a:r>
              <a:rPr lang="en-US" dirty="0" smtClean="0"/>
              <a:t>Both exports and imports are listed in the PE header</a:t>
            </a:r>
          </a:p>
          <a:p>
            <a:r>
              <a:rPr lang="en-US" dirty="0"/>
              <a:t>The book says exports are rare in EXEs, but I see a ton of exports in innocent EXEs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675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Keylogger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Imports User32.dll and uses the function </a:t>
            </a:r>
            <a:r>
              <a:rPr lang="en-US" b="1" dirty="0" err="1" smtClean="0"/>
              <a:t>SetWindowsHookEx</a:t>
            </a:r>
            <a:r>
              <a:rPr lang="en-US" b="1" dirty="0" smtClean="0"/>
              <a:t> </a:t>
            </a:r>
            <a:r>
              <a:rPr lang="en-US" dirty="0" smtClean="0"/>
              <a:t>which is a popular way </a:t>
            </a:r>
            <a:r>
              <a:rPr lang="en-US" dirty="0" err="1" smtClean="0"/>
              <a:t>keyloggers</a:t>
            </a:r>
            <a:r>
              <a:rPr lang="en-US" dirty="0" smtClean="0"/>
              <a:t> receive keyboard inputs</a:t>
            </a:r>
          </a:p>
          <a:p>
            <a:r>
              <a:rPr lang="en-US" dirty="0" smtClean="0"/>
              <a:t>It exports </a:t>
            </a:r>
            <a:r>
              <a:rPr lang="en-US" b="1" dirty="0" err="1" smtClean="0"/>
              <a:t>LowLevelKeyboardProc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err="1" smtClean="0"/>
              <a:t>LowLevelMouseProc</a:t>
            </a:r>
            <a:r>
              <a:rPr lang="en-US" dirty="0" smtClean="0"/>
              <a:t> to send the data elsewhere</a:t>
            </a:r>
          </a:p>
          <a:p>
            <a:r>
              <a:rPr lang="en-US" dirty="0" smtClean="0"/>
              <a:t>It uses </a:t>
            </a:r>
            <a:r>
              <a:rPr lang="en-US" b="1" dirty="0" err="1" smtClean="0"/>
              <a:t>RegisterHotKey</a:t>
            </a:r>
            <a:r>
              <a:rPr lang="en-US" b="1" dirty="0" smtClean="0"/>
              <a:t> </a:t>
            </a:r>
            <a:r>
              <a:rPr lang="en-US" dirty="0" smtClean="0"/>
              <a:t>to define a special keystroke like </a:t>
            </a:r>
            <a:r>
              <a:rPr lang="en-US" dirty="0" err="1" smtClean="0"/>
              <a:t>Ctrl+Shift+P</a:t>
            </a:r>
            <a:r>
              <a:rPr lang="en-US" dirty="0" smtClean="0"/>
              <a:t> to harvest the collected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329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A Packed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64229" cy="4525963"/>
          </a:xfrm>
        </p:spPr>
        <p:txBody>
          <a:bodyPr/>
          <a:lstStyle/>
          <a:p>
            <a:r>
              <a:rPr lang="en-US" dirty="0" smtClean="0"/>
              <a:t>Very few functions</a:t>
            </a:r>
          </a:p>
          <a:p>
            <a:r>
              <a:rPr lang="en-US" dirty="0" smtClean="0"/>
              <a:t>All you see is the </a:t>
            </a:r>
            <a:r>
              <a:rPr lang="en-US" dirty="0" err="1" smtClean="0"/>
              <a:t>unpacker</a:t>
            </a:r>
            <a:endParaRPr lang="en-US" dirty="0"/>
          </a:p>
        </p:txBody>
      </p:sp>
      <p:pic>
        <p:nvPicPr>
          <p:cNvPr id="4" name="Picture 3" descr="Screen Shot 2013-08-17 at 4.09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58" y="1600200"/>
            <a:ext cx="5943600" cy="45466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918506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PE File Headers and Sections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960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PE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.text </a:t>
            </a:r>
            <a:r>
              <a:rPr lang="en-US" dirty="0" smtClean="0"/>
              <a:t>-- instructions for the CPU to execute</a:t>
            </a:r>
          </a:p>
          <a:p>
            <a:r>
              <a:rPr lang="en-US" b="1" dirty="0" smtClean="0"/>
              <a:t>.</a:t>
            </a:r>
            <a:r>
              <a:rPr lang="en-US" b="1" dirty="0" err="1" smtClean="0"/>
              <a:t>rdata</a:t>
            </a:r>
            <a:r>
              <a:rPr lang="en-US" b="1" dirty="0" smtClean="0"/>
              <a:t> </a:t>
            </a:r>
            <a:r>
              <a:rPr lang="en-US" dirty="0" smtClean="0"/>
              <a:t>-- imports &amp; exports</a:t>
            </a:r>
          </a:p>
          <a:p>
            <a:r>
              <a:rPr lang="en-US" b="1" dirty="0" smtClean="0"/>
              <a:t>.data </a:t>
            </a:r>
            <a:r>
              <a:rPr lang="en-US" dirty="0" smtClean="0"/>
              <a:t>– </a:t>
            </a:r>
            <a:r>
              <a:rPr lang="en-US" dirty="0"/>
              <a:t>g</a:t>
            </a:r>
            <a:r>
              <a:rPr lang="en-US" dirty="0" smtClean="0"/>
              <a:t>lobal data</a:t>
            </a:r>
          </a:p>
          <a:p>
            <a:r>
              <a:rPr lang="en-US" b="1" dirty="0" smtClean="0"/>
              <a:t>.</a:t>
            </a:r>
            <a:r>
              <a:rPr lang="en-US" b="1" dirty="0" err="1" smtClean="0"/>
              <a:t>rsrc</a:t>
            </a:r>
            <a:r>
              <a:rPr lang="en-US" b="1" dirty="0" smtClean="0"/>
              <a:t> </a:t>
            </a:r>
            <a:r>
              <a:rPr lang="en-US" dirty="0" smtClean="0"/>
              <a:t>– strings,  icons, images, menus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29266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PEView</a:t>
            </a:r>
            <a:r>
              <a:rPr lang="en-US" dirty="0" smtClean="0"/>
              <a:t> (Link </a:t>
            </a:r>
            <a:r>
              <a:rPr lang="en-US" dirty="0" err="1" smtClean="0"/>
              <a:t>Ch</a:t>
            </a:r>
            <a:r>
              <a:rPr lang="en-US" dirty="0" smtClean="0"/>
              <a:t> 2e)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3-08-17 at 4.47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8" y="1600200"/>
            <a:ext cx="8678358" cy="477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485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Date Stamp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when this executable was compiled</a:t>
            </a:r>
          </a:p>
          <a:p>
            <a:r>
              <a:rPr lang="en-US" dirty="0" smtClean="0"/>
              <a:t>Older programs are more likely to be known to antivirus software</a:t>
            </a:r>
          </a:p>
          <a:p>
            <a:r>
              <a:rPr lang="en-US" dirty="0" smtClean="0"/>
              <a:t>But sometimes the date is wrong</a:t>
            </a:r>
          </a:p>
          <a:p>
            <a:pPr lvl="1"/>
            <a:r>
              <a:rPr lang="en-US" dirty="0" smtClean="0"/>
              <a:t>All Delphi programs show June 19, 1992</a:t>
            </a:r>
          </a:p>
          <a:p>
            <a:pPr lvl="1"/>
            <a:r>
              <a:rPr lang="en-US" dirty="0" smtClean="0"/>
              <a:t>Date can also be faked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698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IMAGE_SECTION_HEADER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Size – RAM</a:t>
            </a:r>
          </a:p>
          <a:p>
            <a:r>
              <a:rPr lang="en-US" dirty="0" smtClean="0"/>
              <a:t>Size of Raw Data – DISK</a:t>
            </a:r>
          </a:p>
          <a:p>
            <a:r>
              <a:rPr lang="en-US" dirty="0" smtClean="0"/>
              <a:t>For </a:t>
            </a:r>
            <a:r>
              <a:rPr lang="en-US" b="1" dirty="0" smtClean="0"/>
              <a:t>.text </a:t>
            </a:r>
            <a:r>
              <a:rPr lang="en-US" dirty="0" smtClean="0"/>
              <a:t>section, normally equal, or nearly equal</a:t>
            </a:r>
          </a:p>
          <a:p>
            <a:r>
              <a:rPr lang="en-US" dirty="0" smtClean="0"/>
              <a:t>Packed </a:t>
            </a:r>
            <a:r>
              <a:rPr lang="en-US" dirty="0" err="1" smtClean="0"/>
              <a:t>executables</a:t>
            </a:r>
            <a:r>
              <a:rPr lang="en-US" dirty="0" smtClean="0"/>
              <a:t> show Virtual Size much larger than Size of Raw Data for </a:t>
            </a:r>
            <a:r>
              <a:rPr lang="en-US" b="1" dirty="0" smtClean="0"/>
              <a:t>.text </a:t>
            </a:r>
            <a:r>
              <a:rPr lang="en-US" dirty="0" smtClean="0"/>
              <a:t>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Packed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8-17 at 4.54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042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8-17 at 4.56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690563"/>
            <a:ext cx="4699000" cy="54356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1004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Goals of Malware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required to respond to a network intrusion</a:t>
            </a:r>
          </a:p>
          <a:p>
            <a:pPr lvl="1"/>
            <a:r>
              <a:rPr lang="en-US" dirty="0" smtClean="0"/>
              <a:t>Exactly what happened</a:t>
            </a:r>
          </a:p>
          <a:p>
            <a:pPr lvl="1"/>
            <a:r>
              <a:rPr lang="en-US" dirty="0" smtClean="0"/>
              <a:t>Ensure you’ve located all infected machines and files</a:t>
            </a:r>
          </a:p>
          <a:p>
            <a:pPr lvl="1"/>
            <a:r>
              <a:rPr lang="en-US" dirty="0" smtClean="0"/>
              <a:t>How to measure and contain the damage</a:t>
            </a:r>
          </a:p>
          <a:p>
            <a:pPr lvl="1"/>
            <a:r>
              <a:rPr lang="en-US" dirty="0" smtClean="0"/>
              <a:t>Find signatures for intrusion detection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758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Hacker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you browse the </a:t>
            </a:r>
            <a:r>
              <a:rPr lang="en-US" b="1" dirty="0" smtClean="0"/>
              <a:t>.</a:t>
            </a:r>
            <a:r>
              <a:rPr lang="en-US" b="1" dirty="0" err="1" smtClean="0"/>
              <a:t>rsrc</a:t>
            </a:r>
            <a:r>
              <a:rPr lang="en-US" b="1" dirty="0" smtClean="0"/>
              <a:t> </a:t>
            </a:r>
            <a:r>
              <a:rPr lang="en-US" dirty="0" smtClean="0"/>
              <a:t>section</a:t>
            </a:r>
          </a:p>
          <a:p>
            <a:r>
              <a:rPr lang="en-US" dirty="0" smtClean="0"/>
              <a:t>Strings, icons, and menus</a:t>
            </a:r>
          </a:p>
          <a:p>
            <a:r>
              <a:rPr lang="en-US" dirty="0" smtClean="0"/>
              <a:t>Link </a:t>
            </a:r>
            <a:r>
              <a:rPr lang="en-US" dirty="0" err="1" smtClean="0"/>
              <a:t>Ch</a:t>
            </a:r>
            <a:r>
              <a:rPr lang="en-US" dirty="0" smtClean="0"/>
              <a:t> 2f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5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Hacker in Windows XP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8-17 at 4.42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417638"/>
            <a:ext cx="88519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1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Hacker in Windows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8-17 at 4.43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2" y="1600200"/>
            <a:ext cx="86487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9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Host-based signatures</a:t>
            </a:r>
          </a:p>
          <a:p>
            <a:pPr lvl="1"/>
            <a:r>
              <a:rPr lang="en-US" dirty="0" smtClean="0"/>
              <a:t>Identify files or registry keys on a victim computer that indicate an infection</a:t>
            </a:r>
          </a:p>
          <a:p>
            <a:pPr lvl="1"/>
            <a:r>
              <a:rPr lang="en-US" dirty="0" smtClean="0"/>
              <a:t>Focus on what the malware did to the system, not the malware itself</a:t>
            </a:r>
          </a:p>
          <a:p>
            <a:pPr lvl="2"/>
            <a:r>
              <a:rPr lang="en-US" dirty="0" smtClean="0"/>
              <a:t>Different from antivirus signature</a:t>
            </a:r>
          </a:p>
          <a:p>
            <a:r>
              <a:rPr lang="en-US" dirty="0" smtClean="0"/>
              <a:t>Network signatures</a:t>
            </a:r>
          </a:p>
          <a:p>
            <a:pPr lvl="1"/>
            <a:r>
              <a:rPr lang="en-US" dirty="0" smtClean="0"/>
              <a:t>Detect malware by analyzing network traffic</a:t>
            </a:r>
          </a:p>
          <a:p>
            <a:pPr lvl="1"/>
            <a:r>
              <a:rPr lang="en-US" dirty="0" smtClean="0"/>
              <a:t>More effective when made using malware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44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Insert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" t="12524" r="32722" b="-221"/>
          <a:stretch>
            <a:fillRect/>
          </a:stretch>
        </p:blipFill>
        <p:spPr bwMode="auto">
          <a:xfrm>
            <a:off x="1604394" y="1417638"/>
            <a:ext cx="5364013" cy="523924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325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1347</Words>
  <Application>Microsoft Macintosh PowerPoint</Application>
  <PresentationFormat>On-screen Show (4:3)</PresentationFormat>
  <Paragraphs>238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Practical Malware Analysis</vt:lpstr>
      <vt:lpstr>The Goals of Malware Analysis</vt:lpstr>
      <vt:lpstr>Incident Response</vt:lpstr>
      <vt:lpstr>Incident Response</vt:lpstr>
      <vt:lpstr>PowerPoint Presentation</vt:lpstr>
      <vt:lpstr>Malware Analysis</vt:lpstr>
      <vt:lpstr>The Goals of Malware Analysis</vt:lpstr>
      <vt:lpstr>Signatures</vt:lpstr>
      <vt:lpstr>False Positives</vt:lpstr>
      <vt:lpstr>Malware Analysis Techniques</vt:lpstr>
      <vt:lpstr>Static v. Dynamic Analysis</vt:lpstr>
      <vt:lpstr>Basic Analysis</vt:lpstr>
      <vt:lpstr>Advanced Analysis</vt:lpstr>
      <vt:lpstr>Types of Malware</vt:lpstr>
      <vt:lpstr>Types of Malware</vt:lpstr>
      <vt:lpstr>Types of Malware</vt:lpstr>
      <vt:lpstr>Types of Malware</vt:lpstr>
      <vt:lpstr>Types of Malware</vt:lpstr>
      <vt:lpstr>Mass v. Targeted Malware </vt:lpstr>
      <vt:lpstr>General Rules for Malware Analysis</vt:lpstr>
      <vt:lpstr>General Rules for Malware Analysis</vt:lpstr>
      <vt:lpstr>Ch 2: Basic Static Analysis</vt:lpstr>
      <vt:lpstr>Techniques</vt:lpstr>
      <vt:lpstr>Antivirus Scanning</vt:lpstr>
      <vt:lpstr>Only a First Step</vt:lpstr>
      <vt:lpstr>Hashing</vt:lpstr>
      <vt:lpstr>Hashes</vt:lpstr>
      <vt:lpstr>HashCalc</vt:lpstr>
      <vt:lpstr>Hash Uses</vt:lpstr>
      <vt:lpstr>Finding Strings</vt:lpstr>
      <vt:lpstr>Strings</vt:lpstr>
      <vt:lpstr>PowerPoint Presentation</vt:lpstr>
      <vt:lpstr>The strings Command</vt:lpstr>
      <vt:lpstr>The strings Command</vt:lpstr>
      <vt:lpstr>Packed and Obfuscated Malware</vt:lpstr>
      <vt:lpstr>Packing Files</vt:lpstr>
      <vt:lpstr>Detecting Packers with PEiD</vt:lpstr>
      <vt:lpstr>Demo: UPX</vt:lpstr>
      <vt:lpstr>Packing Obfuscates Strings</vt:lpstr>
      <vt:lpstr>PowerPoint Presentation</vt:lpstr>
      <vt:lpstr>Portable Executable File Format</vt:lpstr>
      <vt:lpstr>PE Files</vt:lpstr>
      <vt:lpstr>PE Header</vt:lpstr>
      <vt:lpstr>LordPE Demo</vt:lpstr>
      <vt:lpstr>Main Sections</vt:lpstr>
      <vt:lpstr>There are a lot more sections</vt:lpstr>
      <vt:lpstr>Linked Libraries and Functions</vt:lpstr>
      <vt:lpstr>Imports</vt:lpstr>
      <vt:lpstr>Static Linking</vt:lpstr>
      <vt:lpstr>Runtime Linking</vt:lpstr>
      <vt:lpstr>Dynamic Linking</vt:lpstr>
      <vt:lpstr>Clues in Libraries</vt:lpstr>
      <vt:lpstr>Dependency Walker</vt:lpstr>
      <vt:lpstr>Shows Dynamically Linked Functions</vt:lpstr>
      <vt:lpstr>Services.exe</vt:lpstr>
      <vt:lpstr>Services.ex_ (malware)</vt:lpstr>
      <vt:lpstr>Imports  &amp; Exports in Dependency Walker</vt:lpstr>
      <vt:lpstr>PowerPoint Presentation</vt:lpstr>
      <vt:lpstr>PowerPoint Presentation</vt:lpstr>
      <vt:lpstr>Exports</vt:lpstr>
      <vt:lpstr>Example: Keylogger</vt:lpstr>
      <vt:lpstr>Ex: A Packed Program</vt:lpstr>
      <vt:lpstr>The PE File Headers and Sections</vt:lpstr>
      <vt:lpstr>Important PE Sections</vt:lpstr>
      <vt:lpstr>PEView (Link Ch 2e)</vt:lpstr>
      <vt:lpstr>Time Date Stamp</vt:lpstr>
      <vt:lpstr>IMAGE_SECTION_HEADER</vt:lpstr>
      <vt:lpstr>Not Packed</vt:lpstr>
      <vt:lpstr>PowerPoint Presentation</vt:lpstr>
      <vt:lpstr>Resource Hacker</vt:lpstr>
      <vt:lpstr>Resource Hacker in Windows XP</vt:lpstr>
      <vt:lpstr>Resource Hacker in Windows 7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Malware Analysis</dc:title>
  <dc:creator>Sam Bowne</dc:creator>
  <cp:lastModifiedBy>Sam Bowne</cp:lastModifiedBy>
  <cp:revision>43</cp:revision>
  <dcterms:created xsi:type="dcterms:W3CDTF">2013-08-16T17:07:40Z</dcterms:created>
  <dcterms:modified xsi:type="dcterms:W3CDTF">2013-08-19T02:23:14Z</dcterms:modified>
</cp:coreProperties>
</file>