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5" r:id="rId2"/>
    <p:sldId id="256" r:id="rId3"/>
    <p:sldId id="257" r:id="rId4"/>
    <p:sldId id="267" r:id="rId5"/>
    <p:sldId id="268" r:id="rId6"/>
    <p:sldId id="269" r:id="rId7"/>
    <p:sldId id="270" r:id="rId8"/>
    <p:sldId id="271" r:id="rId9"/>
    <p:sldId id="272" r:id="rId10"/>
    <p:sldId id="266" r:id="rId11"/>
    <p:sldId id="273" r:id="rId12"/>
    <p:sldId id="265" r:id="rId13"/>
    <p:sldId id="274" r:id="rId14"/>
    <p:sldId id="275" r:id="rId15"/>
    <p:sldId id="276" r:id="rId16"/>
    <p:sldId id="277" r:id="rId17"/>
    <p:sldId id="278" r:id="rId18"/>
    <p:sldId id="263" r:id="rId19"/>
    <p:sldId id="279" r:id="rId20"/>
    <p:sldId id="281" r:id="rId21"/>
    <p:sldId id="282" r:id="rId22"/>
    <p:sldId id="283" r:id="rId23"/>
    <p:sldId id="280" r:id="rId24"/>
    <p:sldId id="284" r:id="rId25"/>
    <p:sldId id="285" r:id="rId26"/>
    <p:sldId id="286" r:id="rId27"/>
    <p:sldId id="288" r:id="rId28"/>
    <p:sldId id="287" r:id="rId29"/>
    <p:sldId id="289" r:id="rId30"/>
    <p:sldId id="290" r:id="rId31"/>
    <p:sldId id="262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261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260" r:id="rId57"/>
    <p:sldId id="259" r:id="rId58"/>
    <p:sldId id="314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1" autoAdjust="0"/>
    <p:restoredTop sz="94611" autoAdjust="0"/>
  </p:normalViewPr>
  <p:slideViewPr>
    <p:cSldViewPr snapToGrid="0" snapToObjects="1">
      <p:cViewPr varScale="1">
        <p:scale>
          <a:sx n="64" d="100"/>
          <a:sy n="64" d="100"/>
        </p:scale>
        <p:origin x="-1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40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3/13/14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6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3/13/14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3/13/14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4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3/13/14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7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3/13/14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9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3/13/14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6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3/13/14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7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3/13/14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0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3/13/14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0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3/13/14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5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3/13/14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1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A8C08-6D1D-B348-B3FD-76788409AB91}" type="datetimeFigureOut">
              <a:rPr lang="en-US" smtClean="0"/>
              <a:t>3/13/14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4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on Mac: Disk Drill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8200"/>
            <a:ext cx="3086100" cy="4017963"/>
          </a:xfrm>
        </p:spPr>
        <p:txBody>
          <a:bodyPr>
            <a:normAutofit/>
          </a:bodyPr>
          <a:lstStyle/>
          <a:p>
            <a:r>
              <a:rPr lang="en-US" dirty="0" smtClean="0"/>
              <a:t>Deleted files from desktop evaporate in 30-60 min</a:t>
            </a:r>
          </a:p>
        </p:txBody>
      </p:sp>
      <p:pic>
        <p:nvPicPr>
          <p:cNvPr id="4" name="Picture 3" descr="drill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943100"/>
            <a:ext cx="5149452" cy="327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84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When and </a:t>
            </a:r>
            <a:r>
              <a:rPr lang="en-US" dirty="0" smtClean="0"/>
              <a:t>Why to Use Nontraditional Forensics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00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Forensics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Power is off</a:t>
            </a:r>
          </a:p>
          <a:p>
            <a:pPr lvl="1"/>
            <a:r>
              <a:rPr lang="en-US" dirty="0" smtClean="0"/>
              <a:t>Acquire hard disk image with write-blocker</a:t>
            </a:r>
          </a:p>
          <a:p>
            <a:pPr lvl="1"/>
            <a:r>
              <a:rPr lang="en-US" dirty="0" smtClean="0"/>
              <a:t>Analyze the copy</a:t>
            </a:r>
          </a:p>
          <a:p>
            <a:r>
              <a:rPr lang="en-US" dirty="0" smtClean="0"/>
              <a:t>Still most common type of forensics</a:t>
            </a:r>
          </a:p>
          <a:p>
            <a:r>
              <a:rPr lang="en-US" dirty="0" smtClean="0"/>
              <a:t>However, it misses </a:t>
            </a:r>
            <a:r>
              <a:rPr lang="en-US" b="1" dirty="0" smtClean="0"/>
              <a:t>volatile artifacts</a:t>
            </a:r>
          </a:p>
          <a:p>
            <a:pPr lvl="1"/>
            <a:r>
              <a:rPr lang="en-US" dirty="0" smtClean="0"/>
              <a:t>Running processes</a:t>
            </a:r>
          </a:p>
          <a:p>
            <a:pPr lvl="1"/>
            <a:r>
              <a:rPr lang="en-US" dirty="0" smtClean="0"/>
              <a:t>Network connections</a:t>
            </a:r>
          </a:p>
          <a:p>
            <a:pPr lvl="1"/>
            <a:r>
              <a:rPr lang="en-US" dirty="0" smtClean="0"/>
              <a:t>Routing table entries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4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Understanding </a:t>
            </a:r>
            <a:r>
              <a:rPr lang="en-US" dirty="0" smtClean="0"/>
              <a:t>Volatile System Artifacts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88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Volatile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System artifacts that exist only when the system is up and running</a:t>
            </a:r>
          </a:p>
          <a:p>
            <a:pPr lvl="1"/>
            <a:r>
              <a:rPr lang="en-US" dirty="0" smtClean="0"/>
              <a:t>Routing tables</a:t>
            </a:r>
          </a:p>
          <a:p>
            <a:pPr lvl="1"/>
            <a:r>
              <a:rPr lang="en-US" dirty="0" smtClean="0"/>
              <a:t>Open and listening network ports</a:t>
            </a:r>
          </a:p>
          <a:p>
            <a:pPr lvl="1"/>
            <a:r>
              <a:rPr lang="en-US" dirty="0" smtClean="0"/>
              <a:t>Established network connections</a:t>
            </a:r>
          </a:p>
          <a:p>
            <a:pPr lvl="1"/>
            <a:r>
              <a:rPr lang="en-US" dirty="0" smtClean="0"/>
              <a:t>Cached login credentials</a:t>
            </a:r>
          </a:p>
          <a:p>
            <a:pPr lvl="1"/>
            <a:r>
              <a:rPr lang="en-US" dirty="0" smtClean="0"/>
              <a:t>Passwords</a:t>
            </a:r>
          </a:p>
          <a:p>
            <a:r>
              <a:rPr lang="en-US" dirty="0" smtClean="0"/>
              <a:t>Found in RAM or page file (swap space)</a:t>
            </a:r>
          </a:p>
          <a:p>
            <a:r>
              <a:rPr lang="en-US" dirty="0" smtClean="0"/>
              <a:t>Must be collected before power-off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39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Incident Response and Malware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5612"/>
            <a:ext cx="8229600" cy="4210551"/>
          </a:xfrm>
        </p:spPr>
        <p:txBody>
          <a:bodyPr/>
          <a:lstStyle/>
          <a:p>
            <a:r>
              <a:rPr lang="en-US" dirty="0" smtClean="0"/>
              <a:t>Rely heavily on state of a running compromised system</a:t>
            </a:r>
          </a:p>
          <a:p>
            <a:r>
              <a:rPr lang="en-US" dirty="0" smtClean="0"/>
              <a:t>Must capture RAM image</a:t>
            </a:r>
          </a:p>
          <a:p>
            <a:r>
              <a:rPr lang="en-US" dirty="0" smtClean="0"/>
              <a:t>Malware can add routes to the routing table which are not stored on the hard disk in the registry</a:t>
            </a:r>
          </a:p>
          <a:p>
            <a:pPr lvl="1"/>
            <a:r>
              <a:rPr lang="en-US" dirty="0" smtClean="0"/>
              <a:t>They exist only in 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068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</a:p>
          <a:p>
            <a:pPr lvl="1"/>
            <a:r>
              <a:rPr lang="en-US" dirty="0" smtClean="0"/>
              <a:t>Embed themselves in files and spread</a:t>
            </a:r>
          </a:p>
          <a:p>
            <a:r>
              <a:rPr lang="en-US" dirty="0" smtClean="0"/>
              <a:t>Worms</a:t>
            </a:r>
          </a:p>
          <a:p>
            <a:pPr lvl="1"/>
            <a:r>
              <a:rPr lang="en-US" dirty="0" smtClean="0"/>
              <a:t>Spread through network connections</a:t>
            </a:r>
          </a:p>
          <a:p>
            <a:r>
              <a:rPr lang="en-US" dirty="0" smtClean="0"/>
              <a:t>Trojan horses</a:t>
            </a:r>
          </a:p>
          <a:p>
            <a:pPr lvl="1"/>
            <a:r>
              <a:rPr lang="en-US" dirty="0" smtClean="0"/>
              <a:t>Appear to be beneficial but actually do harm</a:t>
            </a:r>
          </a:p>
          <a:p>
            <a:pPr lvl="1"/>
            <a:r>
              <a:rPr lang="en-US" dirty="0" smtClean="0"/>
              <a:t>Such as fake antivirus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87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Spyware</a:t>
            </a:r>
          </a:p>
          <a:p>
            <a:pPr lvl="1"/>
            <a:r>
              <a:rPr lang="en-US" dirty="0" smtClean="0"/>
              <a:t>Gather information and send it to a server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/>
              <a:t>keyloggers</a:t>
            </a:r>
            <a:endParaRPr lang="en-US" dirty="0" smtClean="0"/>
          </a:p>
          <a:p>
            <a:r>
              <a:rPr lang="en-US" dirty="0" err="1" smtClean="0"/>
              <a:t>Scareware</a:t>
            </a:r>
            <a:endParaRPr lang="en-US" dirty="0" smtClean="0"/>
          </a:p>
          <a:p>
            <a:pPr lvl="1"/>
            <a:r>
              <a:rPr lang="en-US" dirty="0" smtClean="0"/>
              <a:t>Scares user with messages asking for money</a:t>
            </a:r>
          </a:p>
          <a:p>
            <a:pPr lvl="1"/>
            <a:r>
              <a:rPr lang="en-US" dirty="0" smtClean="0"/>
              <a:t>Example: 'Virus Detected" </a:t>
            </a:r>
          </a:p>
          <a:p>
            <a:r>
              <a:rPr lang="en-US" dirty="0" err="1" smtClean="0"/>
              <a:t>Crimeware</a:t>
            </a:r>
            <a:endParaRPr lang="en-US" dirty="0" smtClean="0"/>
          </a:p>
          <a:p>
            <a:pPr lvl="1"/>
            <a:r>
              <a:rPr lang="en-US" dirty="0" smtClean="0"/>
              <a:t>Specifically designed for identity theft and fraud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89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Persistence</a:t>
            </a:r>
          </a:p>
          <a:p>
            <a:pPr lvl="1"/>
            <a:r>
              <a:rPr lang="en-US" dirty="0" smtClean="0"/>
              <a:t>Restarting computer does not stop the malware</a:t>
            </a:r>
          </a:p>
          <a:p>
            <a:pPr lvl="1"/>
            <a:r>
              <a:rPr lang="en-US" dirty="0" smtClean="0"/>
              <a:t>Adds itself to a RUN registry key or some other </a:t>
            </a:r>
            <a:r>
              <a:rPr lang="en-US" b="1" dirty="0" smtClean="0"/>
              <a:t>Autostart Extensibility Point</a:t>
            </a:r>
            <a:endParaRPr lang="en-US" dirty="0" smtClean="0"/>
          </a:p>
          <a:p>
            <a:r>
              <a:rPr lang="en-US" dirty="0" smtClean="0"/>
              <a:t>Prevent Removal</a:t>
            </a:r>
          </a:p>
          <a:p>
            <a:pPr lvl="1"/>
            <a:r>
              <a:rPr lang="en-US" dirty="0" smtClean="0"/>
              <a:t>Disable antivirus</a:t>
            </a:r>
          </a:p>
          <a:p>
            <a:pPr lvl="1"/>
            <a:r>
              <a:rPr lang="en-US" dirty="0" smtClean="0"/>
              <a:t>Block antivirus updates, often by adding routes to </a:t>
            </a:r>
            <a:r>
              <a:rPr lang="en-US" dirty="0" err="1" smtClean="0"/>
              <a:t>blackhole</a:t>
            </a:r>
            <a:r>
              <a:rPr lang="en-US" dirty="0" smtClean="0"/>
              <a:t> their servers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71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Encrypted </a:t>
            </a:r>
            <a:r>
              <a:rPr lang="en-US" dirty="0" smtClean="0"/>
              <a:t>File Systems and Live System Imaging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41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Encrypted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Full Disk Encryption</a:t>
            </a:r>
          </a:p>
          <a:p>
            <a:pPr lvl="1"/>
            <a:r>
              <a:rPr lang="en-US" dirty="0" smtClean="0"/>
              <a:t>Microsoft's BitLocker</a:t>
            </a:r>
          </a:p>
          <a:p>
            <a:pPr lvl="1"/>
            <a:r>
              <a:rPr lang="en-US" dirty="0" smtClean="0"/>
              <a:t>Apple </a:t>
            </a:r>
            <a:r>
              <a:rPr lang="en-US" dirty="0" err="1" smtClean="0"/>
              <a:t>FileVault</a:t>
            </a:r>
            <a:endParaRPr lang="en-US" dirty="0" smtClean="0"/>
          </a:p>
          <a:p>
            <a:pPr lvl="1"/>
            <a:r>
              <a:rPr lang="en-US" dirty="0" smtClean="0"/>
              <a:t>Open source </a:t>
            </a:r>
            <a:r>
              <a:rPr lang="en-US" dirty="0" err="1" smtClean="0"/>
              <a:t>TrueCrypt</a:t>
            </a:r>
            <a:endParaRPr lang="en-US" dirty="0" smtClean="0"/>
          </a:p>
          <a:p>
            <a:pPr lvl="1"/>
            <a:r>
              <a:rPr lang="en-US" dirty="0" smtClean="0"/>
              <a:t>Pretty Good Privacy (PGP)</a:t>
            </a:r>
          </a:p>
          <a:p>
            <a:pPr lvl="1"/>
            <a:r>
              <a:rPr lang="en-US" dirty="0" smtClean="0"/>
              <a:t>Check Point's </a:t>
            </a:r>
            <a:r>
              <a:rPr lang="en-US" dirty="0" err="1" smtClean="0"/>
              <a:t>Pointsec</a:t>
            </a:r>
            <a:r>
              <a:rPr lang="en-US" dirty="0" smtClean="0"/>
              <a:t> FDE</a:t>
            </a:r>
          </a:p>
          <a:p>
            <a:r>
              <a:rPr lang="en-US" dirty="0" smtClean="0"/>
              <a:t>Main purpose: protect data when a laptop is lost or stolen</a:t>
            </a:r>
          </a:p>
          <a:p>
            <a:pPr lvl="1"/>
            <a:r>
              <a:rPr lang="en-US" dirty="0" smtClean="0"/>
              <a:t>Sometimes also used on desktop computers</a:t>
            </a:r>
          </a:p>
          <a:p>
            <a:pPr lvl="1"/>
            <a:r>
              <a:rPr lang="en-US" dirty="0" smtClean="0"/>
              <a:t>When physical access is not controlled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622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Forensics</a:t>
            </a:r>
            <a:br>
              <a:rPr lang="en-US" dirty="0" smtClean="0"/>
            </a:br>
            <a:r>
              <a:rPr lang="en-US" sz="3200" dirty="0" err="1" smtClean="0"/>
              <a:t>Infosec</a:t>
            </a:r>
            <a:r>
              <a:rPr lang="en-US" sz="3200" dirty="0" smtClean="0"/>
              <a:t> Pro Guide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 9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Nontraditional Digital Forensics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14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Unencrypted Boot Partition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2916604" cy="47085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Small partition (100 MB or so)</a:t>
            </a:r>
          </a:p>
          <a:p>
            <a:r>
              <a:rPr lang="en-US" sz="2000" dirty="0" smtClean="0"/>
              <a:t>Contains a boot loader</a:t>
            </a:r>
          </a:p>
          <a:p>
            <a:r>
              <a:rPr lang="en-US" sz="2000" dirty="0" smtClean="0"/>
              <a:t>Asks user for credentials</a:t>
            </a:r>
          </a:p>
          <a:p>
            <a:r>
              <a:rPr lang="en-US" sz="2000" dirty="0" smtClean="0"/>
              <a:t>If they are correct, it decrypts the OS partition and starts the system</a:t>
            </a:r>
          </a:p>
          <a:p>
            <a:pPr lvl="1"/>
            <a:r>
              <a:rPr lang="en-US" sz="1600" dirty="0" smtClean="0"/>
              <a:t>Image </a:t>
            </a:r>
            <a:r>
              <a:rPr lang="en-US" sz="1600" dirty="0"/>
              <a:t>from https://</a:t>
            </a:r>
            <a:r>
              <a:rPr lang="en-US" sz="1600" dirty="0" err="1"/>
              <a:t>kb.acronis.com</a:t>
            </a:r>
            <a:r>
              <a:rPr lang="en-US" sz="1600" dirty="0"/>
              <a:t>/sites/default/files/content/2010/11/16249/vhd002.</a:t>
            </a:r>
            <a:r>
              <a:rPr lang="en-US" sz="1600" dirty="0" smtClean="0"/>
              <a:t>png</a:t>
            </a:r>
            <a:endParaRPr lang="en-US" sz="1600" dirty="0"/>
          </a:p>
        </p:txBody>
      </p:sp>
      <p:pic>
        <p:nvPicPr>
          <p:cNvPr id="4" name="Picture 3" descr="vhd0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645" y="1417638"/>
            <a:ext cx="5213767" cy="37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39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BitLocker with Startup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400" dirty="0"/>
              <a:t>image from http://</a:t>
            </a:r>
            <a:r>
              <a:rPr lang="en-US" sz="2400" dirty="0" err="1"/>
              <a:t>www.maximumpc.com</a:t>
            </a:r>
            <a:r>
              <a:rPr lang="en-US" sz="2400" dirty="0"/>
              <a:t>/files/u139222/howtobitlocker-step03.jpg</a:t>
            </a:r>
          </a:p>
        </p:txBody>
      </p:sp>
      <p:pic>
        <p:nvPicPr>
          <p:cNvPr id="4" name="Picture 3" descr="howtobitlocker-step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76500"/>
            <a:ext cx="7620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33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BitLocker with Recovery 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Image from http://</a:t>
            </a:r>
            <a:r>
              <a:rPr lang="en-US" sz="2000" dirty="0" err="1"/>
              <a:t>blogs.technet.com</a:t>
            </a:r>
            <a:r>
              <a:rPr lang="en-US" sz="2000" dirty="0"/>
              <a:t>/</a:t>
            </a:r>
            <a:r>
              <a:rPr lang="en-US" sz="2000" dirty="0" err="1"/>
              <a:t>cfs-file.ashx</a:t>
            </a:r>
            <a:r>
              <a:rPr lang="en-US" sz="2000" dirty="0"/>
              <a:t>/__key/</a:t>
            </a:r>
            <a:r>
              <a:rPr lang="en-US" sz="2000" dirty="0" err="1"/>
              <a:t>telligent</a:t>
            </a:r>
            <a:r>
              <a:rPr lang="en-US" sz="2000" dirty="0"/>
              <a:t>-evolution-components-attachments/13-5628-00-00-03-05-41-37/Test_2D00_SecureStartup3.png</a:t>
            </a:r>
          </a:p>
        </p:txBody>
      </p:sp>
      <p:pic>
        <p:nvPicPr>
          <p:cNvPr id="4" name="Picture 3" descr="Test-SecureStartup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03" y="2631557"/>
            <a:ext cx="5611429" cy="422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51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and Folder-Level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May be used instead of, or in addition to, full disk encryption</a:t>
            </a:r>
          </a:p>
          <a:p>
            <a:pPr lvl="1"/>
            <a:r>
              <a:rPr lang="en-US" dirty="0" smtClean="0"/>
              <a:t>Microsoft's Encrypting File System</a:t>
            </a:r>
          </a:p>
          <a:p>
            <a:pPr lvl="1"/>
            <a:r>
              <a:rPr lang="en-US" dirty="0" smtClean="0"/>
              <a:t>Apple's </a:t>
            </a:r>
            <a:r>
              <a:rPr lang="en-US" dirty="0" err="1" smtClean="0"/>
              <a:t>FileVault</a:t>
            </a:r>
            <a:endParaRPr lang="en-US" dirty="0" smtClean="0"/>
          </a:p>
          <a:p>
            <a:pPr lvl="1"/>
            <a:r>
              <a:rPr lang="en-US" dirty="0" smtClean="0"/>
              <a:t>Pretty Good Privacy (PGP)</a:t>
            </a:r>
          </a:p>
          <a:p>
            <a:pPr lvl="1"/>
            <a:r>
              <a:rPr lang="en-US" dirty="0" err="1" smtClean="0"/>
              <a:t>TrueCrypt</a:t>
            </a:r>
            <a:endParaRPr lang="en-US" dirty="0" smtClean="0"/>
          </a:p>
          <a:p>
            <a:pPr lvl="1"/>
            <a:r>
              <a:rPr lang="en-US" dirty="0" err="1" smtClean="0"/>
              <a:t>Winzip</a:t>
            </a:r>
            <a:r>
              <a:rPr lang="en-US" dirty="0" smtClean="0"/>
              <a:t> encryption</a:t>
            </a:r>
          </a:p>
          <a:p>
            <a:pPr lvl="1"/>
            <a:r>
              <a:rPr lang="en-US" dirty="0" smtClean="0"/>
              <a:t>Microsoft office password  protection</a:t>
            </a:r>
          </a:p>
          <a:p>
            <a:pPr lvl="1"/>
            <a:r>
              <a:rPr lang="en-US" dirty="0" smtClean="0"/>
              <a:t>Many, many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59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Self-Encrypting Drives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8395"/>
          </a:xfrm>
        </p:spPr>
        <p:txBody>
          <a:bodyPr>
            <a:normAutofit/>
          </a:bodyPr>
          <a:lstStyle/>
          <a:p>
            <a:r>
              <a:rPr lang="en-US" dirty="0" smtClean="0"/>
              <a:t>Hard drive firmware includes encryption</a:t>
            </a:r>
          </a:p>
          <a:p>
            <a:r>
              <a:rPr lang="en-US" dirty="0" smtClean="0"/>
              <a:t>Custom firmware simulates an unencrypted boot partition</a:t>
            </a:r>
          </a:p>
          <a:p>
            <a:pPr lvl="1"/>
            <a:r>
              <a:rPr lang="en-US" dirty="0" smtClean="0"/>
              <a:t>But the entire user-accessible portion of the disk is encrypted</a:t>
            </a:r>
          </a:p>
          <a:p>
            <a:r>
              <a:rPr lang="en-US" dirty="0" smtClean="0"/>
              <a:t>User must enter a key to boot up</a:t>
            </a:r>
          </a:p>
          <a:p>
            <a:r>
              <a:rPr lang="en-US" dirty="0" smtClean="0"/>
              <a:t>Forensic erase takes less than a second</a:t>
            </a:r>
          </a:p>
          <a:p>
            <a:pPr lvl="1"/>
            <a:r>
              <a:rPr lang="en-US" dirty="0" smtClean="0"/>
              <a:t>Simply overwrite the key</a:t>
            </a:r>
          </a:p>
          <a:p>
            <a:pPr lvl="1"/>
            <a:r>
              <a:rPr lang="en-US" dirty="0" smtClean="0"/>
              <a:t>Links Ch 9a, 9b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94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0"/>
            <a:ext cx="8229600" cy="1143000"/>
          </a:xfrm>
        </p:spPr>
        <p:txBody>
          <a:bodyPr/>
          <a:lstStyle/>
          <a:p>
            <a:r>
              <a:rPr lang="en-US" dirty="0" smtClean="0"/>
              <a:t>Self-Wiping Hard Drives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Wipes out the key when drive is moved to a different computer</a:t>
            </a:r>
          </a:p>
          <a:p>
            <a:r>
              <a:rPr lang="en-US" dirty="0" smtClean="0"/>
              <a:t>Makes traditional acquisition impossible</a:t>
            </a:r>
          </a:p>
          <a:p>
            <a:pPr lvl="1"/>
            <a:r>
              <a:rPr lang="en-US" dirty="0" smtClean="0"/>
              <a:t>Links Ch 9c, 9d</a:t>
            </a:r>
            <a:endParaRPr lang="en-US" dirty="0"/>
          </a:p>
        </p:txBody>
      </p:sp>
      <p:pic>
        <p:nvPicPr>
          <p:cNvPr id="6" name="Picture 5" descr="Screen Shot 2014-03-12 at 10.46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28" y="3849403"/>
            <a:ext cx="7457098" cy="288954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235394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to Accessing Encrypted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Traditional approach</a:t>
            </a:r>
          </a:p>
          <a:p>
            <a:pPr lvl="1"/>
            <a:r>
              <a:rPr lang="en-US" dirty="0" smtClean="0"/>
              <a:t>Image the encrypted drive </a:t>
            </a:r>
          </a:p>
          <a:p>
            <a:pPr lvl="1"/>
            <a:r>
              <a:rPr lang="en-US" dirty="0" smtClean="0"/>
              <a:t>Use a forensic product to decrypt the drive (assuming you have the key)</a:t>
            </a:r>
          </a:p>
          <a:p>
            <a:pPr lvl="1"/>
            <a:r>
              <a:rPr lang="en-US" dirty="0" smtClean="0"/>
              <a:t>But few tools are available that can decrypt drives</a:t>
            </a:r>
          </a:p>
          <a:p>
            <a:pPr lvl="1"/>
            <a:r>
              <a:rPr lang="en-US" dirty="0" smtClean="0"/>
              <a:t>And they are not kept up-to-date with encryption process changes</a:t>
            </a:r>
          </a:p>
          <a:p>
            <a:r>
              <a:rPr lang="en-US" dirty="0" smtClean="0"/>
              <a:t>Live acquisition</a:t>
            </a:r>
          </a:p>
          <a:p>
            <a:pPr lvl="1"/>
            <a:r>
              <a:rPr lang="en-US" dirty="0" smtClean="0"/>
              <a:t>BitLocker makes the physical disk appear encrypted even when the system is on and logged in</a:t>
            </a:r>
          </a:p>
          <a:p>
            <a:pPr lvl="1"/>
            <a:r>
              <a:rPr lang="en-US" dirty="0" smtClean="0"/>
              <a:t>All you can get is active data (link Ch 9f)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70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Encrypted Disk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55055"/>
            <a:ext cx="8229600" cy="748896"/>
          </a:xfrm>
        </p:spPr>
        <p:txBody>
          <a:bodyPr/>
          <a:lstStyle/>
          <a:p>
            <a:r>
              <a:rPr lang="en-US" dirty="0" smtClean="0"/>
              <a:t>Link Ch 9e</a:t>
            </a:r>
            <a:endParaRPr lang="en-US" dirty="0"/>
          </a:p>
        </p:txBody>
      </p:sp>
      <p:pic>
        <p:nvPicPr>
          <p:cNvPr id="4" name="Picture 3" descr="EncryptedDiskDetector_PG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33" y="1600200"/>
            <a:ext cx="7553967" cy="400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08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Virtual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74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some cases, you can unencrypt volumes this way</a:t>
            </a:r>
          </a:p>
          <a:p>
            <a:pPr lvl="1"/>
            <a:r>
              <a:rPr lang="en-US" dirty="0" smtClean="0"/>
              <a:t>Acquire the encrypted disk with dd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LiveVIew</a:t>
            </a:r>
            <a:r>
              <a:rPr lang="en-US" dirty="0" smtClean="0"/>
              <a:t> to mount the dd file as a VHD (read-only)</a:t>
            </a:r>
          </a:p>
          <a:p>
            <a:pPr lvl="1"/>
            <a:r>
              <a:rPr lang="en-US" dirty="0" smtClean="0"/>
              <a:t>Boot VMware machine with a </a:t>
            </a:r>
            <a:r>
              <a:rPr lang="en-US" dirty="0" err="1" smtClean="0"/>
              <a:t>Pointsec</a:t>
            </a:r>
            <a:r>
              <a:rPr lang="en-US" dirty="0" smtClean="0"/>
              <a:t> recovery boot disk</a:t>
            </a:r>
          </a:p>
          <a:p>
            <a:pPr lvl="1"/>
            <a:r>
              <a:rPr lang="en-US" dirty="0" smtClean="0"/>
              <a:t>Decrypt the disk with </a:t>
            </a:r>
            <a:r>
              <a:rPr lang="en-US" dirty="0" err="1" smtClean="0"/>
              <a:t>Pointsec</a:t>
            </a:r>
            <a:r>
              <a:rPr lang="en-US" dirty="0" smtClean="0"/>
              <a:t> (assuming you have the key)</a:t>
            </a:r>
          </a:p>
          <a:p>
            <a:pPr lvl="1"/>
            <a:r>
              <a:rPr lang="en-US" dirty="0" smtClean="0"/>
              <a:t>Reboot with a forensic CD</a:t>
            </a:r>
          </a:p>
          <a:p>
            <a:pPr lvl="1"/>
            <a:r>
              <a:rPr lang="en-US" dirty="0" smtClean="0"/>
              <a:t>Image the decrypted volume</a:t>
            </a:r>
          </a:p>
          <a:p>
            <a:pPr lvl="1"/>
            <a:r>
              <a:rPr lang="en-US" dirty="0" smtClean="0"/>
              <a:t>Link Ch 9g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96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Simpler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decrypt the original drive with the recovery disk (assuming you have the key)</a:t>
            </a:r>
          </a:p>
          <a:p>
            <a:r>
              <a:rPr lang="en-US" dirty="0" smtClean="0"/>
              <a:t>Then image it</a:t>
            </a:r>
          </a:p>
          <a:p>
            <a:r>
              <a:rPr lang="en-US" dirty="0" smtClean="0"/>
              <a:t>Technically this alters the evidence, but in practice it's been accepted in court</a:t>
            </a:r>
          </a:p>
          <a:p>
            <a:r>
              <a:rPr lang="en-US" dirty="0" smtClean="0"/>
              <a:t>Could keep an image of the original encrypted drive just as a precaution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9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is nontraditional forensics?</a:t>
            </a:r>
          </a:p>
          <a:p>
            <a:r>
              <a:rPr lang="en-US" dirty="0" smtClean="0"/>
              <a:t>When and why to use </a:t>
            </a:r>
            <a:r>
              <a:rPr lang="en-US" dirty="0"/>
              <a:t>nontraditional </a:t>
            </a:r>
            <a:r>
              <a:rPr lang="en-US" dirty="0" smtClean="0"/>
              <a:t>forensics</a:t>
            </a:r>
          </a:p>
          <a:p>
            <a:r>
              <a:rPr lang="en-US" dirty="0" smtClean="0"/>
              <a:t>Understanding volatile system artifacts</a:t>
            </a:r>
          </a:p>
          <a:p>
            <a:r>
              <a:rPr lang="en-US" dirty="0" smtClean="0"/>
              <a:t>Memory acquisition and analysis</a:t>
            </a:r>
          </a:p>
          <a:p>
            <a:r>
              <a:rPr lang="en-US" dirty="0" smtClean="0"/>
              <a:t>Encrypted file systems and live system imaging</a:t>
            </a:r>
          </a:p>
          <a:p>
            <a:r>
              <a:rPr lang="en-US" dirty="0" smtClean="0"/>
              <a:t>Dealing with mobile devices</a:t>
            </a:r>
          </a:p>
          <a:p>
            <a:r>
              <a:rPr lang="en-US" dirty="0" smtClean="0"/>
              <a:t>Working with solid-state drives</a:t>
            </a:r>
          </a:p>
          <a:p>
            <a:r>
              <a:rPr lang="en-US" dirty="0" smtClean="0"/>
              <a:t>Virtual machine forensics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63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Don't Have the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only option is to do a live acquisition</a:t>
            </a:r>
          </a:p>
          <a:p>
            <a:r>
              <a:rPr lang="en-US" dirty="0" smtClean="0"/>
              <a:t>Get what you can</a:t>
            </a:r>
          </a:p>
          <a:p>
            <a:r>
              <a:rPr lang="en-US" dirty="0" smtClean="0"/>
              <a:t>There are no known secret keys or backdoors into full disk encryption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64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Dealing with </a:t>
            </a:r>
            <a:r>
              <a:rPr lang="en-US" dirty="0" smtClean="0"/>
              <a:t>Mobile Devices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48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Mobile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iPhone, </a:t>
            </a:r>
            <a:r>
              <a:rPr lang="en-US" dirty="0" err="1" smtClean="0"/>
              <a:t>iPad</a:t>
            </a:r>
            <a:r>
              <a:rPr lang="en-US" dirty="0" smtClean="0"/>
              <a:t>, iPod</a:t>
            </a:r>
          </a:p>
          <a:p>
            <a:r>
              <a:rPr lang="en-US" dirty="0" smtClean="0"/>
              <a:t>Android phones</a:t>
            </a:r>
          </a:p>
          <a:p>
            <a:r>
              <a:rPr lang="en-US" dirty="0" smtClean="0"/>
              <a:t>Windows mobile</a:t>
            </a:r>
          </a:p>
          <a:p>
            <a:r>
              <a:rPr lang="en-US" dirty="0" smtClean="0"/>
              <a:t>Tablets</a:t>
            </a:r>
          </a:p>
          <a:p>
            <a:r>
              <a:rPr lang="en-US" dirty="0" smtClean="0"/>
              <a:t>PDAs</a:t>
            </a:r>
          </a:p>
          <a:p>
            <a:r>
              <a:rPr lang="en-US" dirty="0" smtClean="0"/>
              <a:t>Google Glasses</a:t>
            </a:r>
          </a:p>
          <a:p>
            <a:r>
              <a:rPr lang="en-US" dirty="0" smtClean="0"/>
              <a:t>Many, many 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47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on Mobile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Phone calls</a:t>
            </a:r>
          </a:p>
          <a:p>
            <a:r>
              <a:rPr lang="en-US" dirty="0" smtClean="0"/>
              <a:t>Text messages</a:t>
            </a:r>
          </a:p>
          <a:p>
            <a:r>
              <a:rPr lang="en-US" dirty="0" smtClean="0"/>
              <a:t>Email</a:t>
            </a:r>
          </a:p>
          <a:p>
            <a:r>
              <a:rPr lang="en-US" dirty="0" smtClean="0"/>
              <a:t>GPS locations</a:t>
            </a:r>
          </a:p>
          <a:p>
            <a:r>
              <a:rPr lang="en-US" dirty="0" smtClean="0"/>
              <a:t>Web browsing history</a:t>
            </a:r>
          </a:p>
          <a:p>
            <a:r>
              <a:rPr lang="en-US" dirty="0" smtClean="0"/>
              <a:t>Much, much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98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Disassemble the device and extract the storage devices</a:t>
            </a:r>
          </a:p>
          <a:p>
            <a:r>
              <a:rPr lang="en-US" dirty="0" smtClean="0"/>
              <a:t>Image them with a write-blocker</a:t>
            </a:r>
          </a:p>
          <a:p>
            <a:r>
              <a:rPr lang="en-US" dirty="0" smtClean="0"/>
              <a:t>Not practical for most examiners, although </a:t>
            </a:r>
            <a:r>
              <a:rPr lang="en-US" dirty="0" err="1" smtClean="0"/>
              <a:t>DriveSavers</a:t>
            </a:r>
            <a:r>
              <a:rPr lang="en-US" dirty="0" smtClean="0"/>
              <a:t> can do that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14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Mount Device as a Removable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 device via USB</a:t>
            </a:r>
          </a:p>
          <a:p>
            <a:r>
              <a:rPr lang="en-US" dirty="0" smtClean="0"/>
              <a:t>Use USB write-blocker</a:t>
            </a:r>
          </a:p>
          <a:p>
            <a:pPr lvl="1"/>
            <a:r>
              <a:rPr lang="en-US" dirty="0" smtClean="0"/>
              <a:t>Hardware or software</a:t>
            </a:r>
          </a:p>
          <a:p>
            <a:r>
              <a:rPr lang="en-US" dirty="0" smtClean="0"/>
              <a:t>Image drive as usual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71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57425"/>
            <a:ext cx="8229600" cy="768738"/>
          </a:xfrm>
        </p:spPr>
        <p:txBody>
          <a:bodyPr/>
          <a:lstStyle/>
          <a:p>
            <a:r>
              <a:rPr lang="en-US" dirty="0" smtClean="0"/>
              <a:t>Link Ch 9i</a:t>
            </a:r>
            <a:endParaRPr lang="en-US" dirty="0"/>
          </a:p>
        </p:txBody>
      </p:sp>
      <p:pic>
        <p:nvPicPr>
          <p:cNvPr id="4" name="Picture 3" descr="Screen Shot 2014-03-12 at 11.25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80" y="1600199"/>
            <a:ext cx="8015286" cy="361832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578677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AccessData Mobile Phone Examiner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15375"/>
            <a:ext cx="8229600" cy="873062"/>
          </a:xfrm>
        </p:spPr>
        <p:txBody>
          <a:bodyPr/>
          <a:lstStyle/>
          <a:p>
            <a:r>
              <a:rPr lang="en-US" dirty="0" smtClean="0"/>
              <a:t>Link Ch 9l</a:t>
            </a:r>
            <a:endParaRPr lang="en-US" dirty="0"/>
          </a:p>
        </p:txBody>
      </p:sp>
      <p:pic>
        <p:nvPicPr>
          <p:cNvPr id="4" name="Picture 3" descr="Screen Shot 2014-03-12 at 12.30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423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25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Physical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take a full physical image of a mobile device, it often must be "rooted" or "</a:t>
            </a:r>
            <a:r>
              <a:rPr lang="en-US" dirty="0" err="1" smtClean="0"/>
              <a:t>jailbroken</a:t>
            </a:r>
            <a:r>
              <a:rPr lang="en-US" dirty="0" smtClean="0"/>
              <a:t>"</a:t>
            </a:r>
          </a:p>
          <a:p>
            <a:r>
              <a:rPr lang="en-US" dirty="0" smtClean="0"/>
              <a:t>It must also be powered on</a:t>
            </a:r>
          </a:p>
          <a:p>
            <a:pPr lvl="1"/>
            <a:r>
              <a:rPr lang="en-US" dirty="0" smtClean="0"/>
              <a:t>It may receive calls or text messages</a:t>
            </a:r>
          </a:p>
          <a:p>
            <a:pPr lvl="1"/>
            <a:r>
              <a:rPr lang="en-US" dirty="0" smtClean="0"/>
              <a:t>Calls or messages may be deleted</a:t>
            </a:r>
          </a:p>
          <a:p>
            <a:pPr lvl="1"/>
            <a:r>
              <a:rPr lang="en-US" dirty="0" smtClean="0"/>
              <a:t>May be remote wiped</a:t>
            </a:r>
          </a:p>
          <a:p>
            <a:r>
              <a:rPr lang="en-US" dirty="0" smtClean="0"/>
              <a:t>Recommended: work in a Faraday cage, tent, or  bag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87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Paraben</a:t>
            </a:r>
            <a:r>
              <a:rPr lang="en-US" dirty="0"/>
              <a:t> - Tabletop </a:t>
            </a:r>
            <a:r>
              <a:rPr lang="en-US" dirty="0" err="1"/>
              <a:t>StrongHold</a:t>
            </a:r>
            <a:r>
              <a:rPr lang="en-US" dirty="0"/>
              <a:t> 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77758"/>
            <a:ext cx="8229600" cy="696809"/>
          </a:xfrm>
        </p:spPr>
        <p:txBody>
          <a:bodyPr/>
          <a:lstStyle/>
          <a:p>
            <a:r>
              <a:rPr lang="en-US" dirty="0" smtClean="0"/>
              <a:t>Link Ch 9m</a:t>
            </a:r>
            <a:endParaRPr lang="en-US" dirty="0"/>
          </a:p>
        </p:txBody>
      </p:sp>
      <p:pic>
        <p:nvPicPr>
          <p:cNvPr id="4" name="Picture 3" descr="stronghold-tent-inserte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10" y="1617793"/>
            <a:ext cx="50800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2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What is </a:t>
            </a:r>
            <a:r>
              <a:rPr lang="en-US" dirty="0" smtClean="0"/>
              <a:t>Nontraditional Forensics?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58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 Soundness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 of these procedures are </a:t>
            </a:r>
            <a:r>
              <a:rPr lang="en-US" b="1" dirty="0" smtClean="0"/>
              <a:t>forensically sound</a:t>
            </a:r>
            <a:endParaRPr lang="en-US" dirty="0" smtClean="0"/>
          </a:p>
          <a:p>
            <a:r>
              <a:rPr lang="en-US" dirty="0" smtClean="0"/>
              <a:t>They all involve changing the evidence to some extent, because they are live </a:t>
            </a:r>
            <a:r>
              <a:rPr lang="en-US" dirty="0" smtClean="0"/>
              <a:t>acquisitions</a:t>
            </a:r>
          </a:p>
          <a:p>
            <a:r>
              <a:rPr lang="en-US" dirty="0" smtClean="0"/>
              <a:t>Phones are constantly changing state while power is on</a:t>
            </a:r>
          </a:p>
          <a:p>
            <a:pPr lvl="1"/>
            <a:r>
              <a:rPr lang="en-US" dirty="0" smtClean="0"/>
              <a:t>Timestamps, messages, phone calls,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89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Working with </a:t>
            </a:r>
            <a:r>
              <a:rPr lang="en-US" dirty="0" smtClean="0"/>
              <a:t>Solid-State Drives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93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Drives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8597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Faster than hard drives</a:t>
            </a:r>
          </a:p>
          <a:p>
            <a:r>
              <a:rPr lang="en-US" dirty="0" smtClean="0"/>
              <a:t>Consume less power</a:t>
            </a:r>
          </a:p>
          <a:p>
            <a:r>
              <a:rPr lang="en-US" dirty="0" smtClean="0"/>
              <a:t>More expensive</a:t>
            </a:r>
          </a:p>
          <a:p>
            <a:pPr lvl="1"/>
            <a:r>
              <a:rPr lang="en-US" dirty="0" smtClean="0"/>
              <a:t>Image from Amazon</a:t>
            </a:r>
          </a:p>
          <a:p>
            <a:endParaRPr lang="en-US" dirty="0"/>
          </a:p>
        </p:txBody>
      </p:sp>
      <p:pic>
        <p:nvPicPr>
          <p:cNvPr id="4" name="Picture 3" descr="Screen Shot 2014-03-13 at 7.06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2411407"/>
            <a:ext cx="39243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22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Popularity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26163"/>
            <a:ext cx="8229600" cy="5000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From http://</a:t>
            </a:r>
            <a:r>
              <a:rPr lang="en-US" dirty="0" err="1"/>
              <a:t>www.isuppli.com</a:t>
            </a:r>
            <a:r>
              <a:rPr lang="en-US" dirty="0"/>
              <a:t>/Abstract/P28276_20130322152341.pdf</a:t>
            </a:r>
          </a:p>
        </p:txBody>
      </p:sp>
      <p:pic>
        <p:nvPicPr>
          <p:cNvPr id="4" name="Picture 3" descr="Screen Shot 2013-05-23 at 2.45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5" y="1633723"/>
            <a:ext cx="8686800" cy="425433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38691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5-22 at 8.25.0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 t="1917"/>
          <a:stretch/>
        </p:blipFill>
        <p:spPr>
          <a:xfrm>
            <a:off x="4660900" y="1308100"/>
            <a:ext cx="3619500" cy="4549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SSDs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67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Data can be read and written one </a:t>
            </a:r>
            <a:r>
              <a:rPr lang="en-US" b="1" dirty="0" smtClean="0"/>
              <a:t>page</a:t>
            </a:r>
            <a:r>
              <a:rPr lang="en-US" dirty="0" smtClean="0"/>
              <a:t> at a time, but can only be erased a </a:t>
            </a:r>
            <a:r>
              <a:rPr lang="en-US" b="1" dirty="0" smtClean="0"/>
              <a:t>block</a:t>
            </a:r>
            <a:r>
              <a:rPr lang="en-US" dirty="0" smtClean="0"/>
              <a:t> at a time</a:t>
            </a:r>
          </a:p>
          <a:p>
            <a:r>
              <a:rPr lang="en-US" dirty="0" smtClean="0"/>
              <a:t>Each erasure degrades the flash—it fails around 10,000 erasures</a:t>
            </a:r>
          </a:p>
          <a:p>
            <a:r>
              <a:rPr lang="en-US" sz="1900" dirty="0" smtClean="0"/>
              <a:t>From </a:t>
            </a:r>
            <a:r>
              <a:rPr lang="en-US" sz="1900" dirty="0"/>
              <a:t>http://</a:t>
            </a:r>
            <a:r>
              <a:rPr lang="en-US" sz="1900" dirty="0" err="1"/>
              <a:t>www.anandtech.com</a:t>
            </a:r>
            <a:r>
              <a:rPr lang="en-US" sz="1900" dirty="0"/>
              <a:t>/show/2738/5</a:t>
            </a:r>
          </a:p>
        </p:txBody>
      </p:sp>
    </p:spTree>
    <p:extLst>
      <p:ext uri="{BB962C8B-B14F-4D97-AF65-F5344CB8AC3E}">
        <p14:creationId xmlns:p14="http://schemas.microsoft.com/office/powerpoint/2010/main" val="396083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SSD controller erases pages all by itself, </a:t>
            </a:r>
            <a:r>
              <a:rPr lang="en-US" b="1" dirty="0" smtClean="0"/>
              <a:t>when it knows they are empty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TRIM</a:t>
            </a:r>
            <a:r>
              <a:rPr lang="en-US" dirty="0" smtClean="0"/>
              <a:t> command is sent to the SSD when a file is deleted</a:t>
            </a:r>
          </a:p>
          <a:p>
            <a:pPr lvl="1"/>
            <a:r>
              <a:rPr lang="en-US" dirty="0" smtClean="0"/>
              <a:t>But only if you use a the correct OS, Partition type, and BIOS settings</a:t>
            </a:r>
          </a:p>
          <a:p>
            <a:r>
              <a:rPr lang="en-US" dirty="0"/>
              <a:t>Yuri </a:t>
            </a:r>
            <a:r>
              <a:rPr lang="en-US" dirty="0" err="1" smtClean="0"/>
              <a:t>Gubanov</a:t>
            </a:r>
            <a:r>
              <a:rPr lang="en-US" dirty="0" smtClean="0"/>
              <a:t> calls this “Self-Corrosion” – I call it </a:t>
            </a:r>
            <a:r>
              <a:rPr lang="en-US" b="1" dirty="0" smtClean="0"/>
              <a:t>Data Evaporation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7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on Mac: Disk Drill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8200"/>
            <a:ext cx="3086100" cy="4017963"/>
          </a:xfrm>
        </p:spPr>
        <p:txBody>
          <a:bodyPr>
            <a:normAutofit/>
          </a:bodyPr>
          <a:lstStyle/>
          <a:p>
            <a:r>
              <a:rPr lang="en-US" dirty="0" smtClean="0"/>
              <a:t>Deleted files from desktop evaporate in 30-60 min</a:t>
            </a:r>
          </a:p>
        </p:txBody>
      </p:sp>
      <p:pic>
        <p:nvPicPr>
          <p:cNvPr id="4" name="Picture 3" descr="drill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943100"/>
            <a:ext cx="5149452" cy="327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875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sktopEv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1" y="1261462"/>
            <a:ext cx="8495994" cy="455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072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on 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 data on an SSD</a:t>
            </a:r>
          </a:p>
          <a:p>
            <a:r>
              <a:rPr lang="en-US" dirty="0" smtClean="0"/>
              <a:t>Watch it evaporate!</a:t>
            </a:r>
          </a:p>
          <a:p>
            <a:r>
              <a:rPr lang="en-US" dirty="0" smtClean="0"/>
              <a:t>How to test TRIM</a:t>
            </a:r>
          </a:p>
          <a:p>
            <a:pPr lvl="1"/>
            <a:r>
              <a:rPr lang="en-US" b="1" dirty="0" err="1"/>
              <a:t>fsutil</a:t>
            </a:r>
            <a:r>
              <a:rPr lang="en-US" b="1" dirty="0"/>
              <a:t> behavior query </a:t>
            </a:r>
            <a:r>
              <a:rPr lang="en-US" b="1" dirty="0" err="1" smtClean="0"/>
              <a:t>DisableDeleteNotify</a:t>
            </a:r>
            <a:endParaRPr lang="en-US" b="1" dirty="0" smtClean="0"/>
          </a:p>
          <a:p>
            <a:pPr lvl="1"/>
            <a:r>
              <a:rPr lang="en-US" dirty="0" smtClean="0"/>
              <a:t>Zero = TRIM enabled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984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TRIM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BIOS</a:t>
            </a:r>
            <a:r>
              <a:rPr lang="en-US" dirty="0" smtClean="0"/>
              <a:t>: Drive must be SATA in AHCI mode, not in IDE emulation mode</a:t>
            </a:r>
          </a:p>
          <a:p>
            <a:r>
              <a:rPr lang="en-US" b="1" dirty="0" smtClean="0"/>
              <a:t>SSD </a:t>
            </a:r>
            <a:r>
              <a:rPr lang="en-US" dirty="0" smtClean="0"/>
              <a:t>must be new (Intel: 34 nm only)</a:t>
            </a:r>
          </a:p>
          <a:p>
            <a:r>
              <a:rPr lang="en-US" b="1" dirty="0" smtClean="0"/>
              <a:t>Windows 7 </a:t>
            </a:r>
            <a:r>
              <a:rPr lang="en-US" dirty="0" smtClean="0"/>
              <a:t>or later </a:t>
            </a:r>
          </a:p>
          <a:p>
            <a:pPr lvl="1"/>
            <a:r>
              <a:rPr lang="en-US" b="1" dirty="0" smtClean="0"/>
              <a:t>NTFS </a:t>
            </a:r>
            <a:r>
              <a:rPr lang="en-US" dirty="0" smtClean="0"/>
              <a:t>volumes, not </a:t>
            </a:r>
            <a:r>
              <a:rPr lang="en-US" b="1" dirty="0" smtClean="0"/>
              <a:t>FAT</a:t>
            </a:r>
          </a:p>
          <a:p>
            <a:r>
              <a:rPr lang="en-US" b="1" dirty="0" smtClean="0"/>
              <a:t>Mac OS X 10.6.8 </a:t>
            </a:r>
            <a:r>
              <a:rPr lang="en-US" dirty="0" smtClean="0"/>
              <a:t>or later</a:t>
            </a:r>
          </a:p>
          <a:p>
            <a:pPr lvl="1"/>
            <a:r>
              <a:rPr lang="en-US" dirty="0" smtClean="0"/>
              <a:t>Must be Apple-branded SSD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68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the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Traditional, </a:t>
            </a:r>
            <a:r>
              <a:rPr lang="en-US" b="1" dirty="0" smtClean="0"/>
              <a:t>forensically</a:t>
            </a:r>
            <a:r>
              <a:rPr lang="en-US" dirty="0" smtClean="0"/>
              <a:t> </a:t>
            </a:r>
            <a:r>
              <a:rPr lang="en-US" b="1" dirty="0" smtClean="0"/>
              <a:t>sound</a:t>
            </a:r>
            <a:r>
              <a:rPr lang="en-US" dirty="0"/>
              <a:t>,</a:t>
            </a:r>
            <a:r>
              <a:rPr lang="en-US" dirty="0" smtClean="0"/>
              <a:t> methods have no effect on the evidence during acquisition and analysis</a:t>
            </a:r>
          </a:p>
          <a:p>
            <a:pPr lvl="1"/>
            <a:r>
              <a:rPr lang="en-US" dirty="0" smtClean="0"/>
              <a:t>Capture with a write-blocker</a:t>
            </a:r>
          </a:p>
          <a:p>
            <a:pPr lvl="1"/>
            <a:r>
              <a:rPr lang="en-US" dirty="0" smtClean="0"/>
              <a:t>Examine only the captured data</a:t>
            </a:r>
          </a:p>
          <a:p>
            <a:pPr lvl="1"/>
            <a:r>
              <a:rPr lang="en-US" dirty="0" smtClean="0"/>
              <a:t>Verify copy with a hash value, such as MD5 or SHA-1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534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TRIM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External Drives </a:t>
            </a:r>
            <a:r>
              <a:rPr lang="en-US" dirty="0" smtClean="0"/>
              <a:t>must use SATA or SCSI, not USB</a:t>
            </a:r>
          </a:p>
          <a:p>
            <a:r>
              <a:rPr lang="en-US" b="1" dirty="0" smtClean="0"/>
              <a:t>PCI-Express </a:t>
            </a:r>
            <a:r>
              <a:rPr lang="en-US" dirty="0" smtClean="0"/>
              <a:t>&amp; </a:t>
            </a:r>
            <a:r>
              <a:rPr lang="en-US" b="1" dirty="0" smtClean="0"/>
              <a:t>RAID </a:t>
            </a:r>
            <a:r>
              <a:rPr lang="en-US" dirty="0" smtClean="0"/>
              <a:t>does not support TRIM</a:t>
            </a:r>
          </a:p>
          <a:p>
            <a:r>
              <a:rPr lang="en-US" sz="2000" dirty="0"/>
              <a:t>From http://</a:t>
            </a:r>
            <a:r>
              <a:rPr lang="en-US" sz="2000" dirty="0" err="1"/>
              <a:t>forensic.belkasoft.com</a:t>
            </a:r>
            <a:r>
              <a:rPr lang="en-US" sz="2000" dirty="0"/>
              <a:t>/en/why-</a:t>
            </a:r>
            <a:r>
              <a:rPr lang="en-US" sz="2000" dirty="0" err="1"/>
              <a:t>ssd</a:t>
            </a:r>
            <a:r>
              <a:rPr lang="en-US" sz="2000" dirty="0"/>
              <a:t>-destroy-court-evidence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769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for Forensics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eleted </a:t>
            </a:r>
            <a:r>
              <a:rPr lang="en-US" dirty="0"/>
              <a:t>data sometimes evaporates, so there is no forensically sound way to acquire it</a:t>
            </a:r>
          </a:p>
          <a:p>
            <a:r>
              <a:rPr lang="en-US" dirty="0"/>
              <a:t>The hash keeps </a:t>
            </a:r>
            <a:r>
              <a:rPr lang="en-US" dirty="0" smtClean="0"/>
              <a:t>changing</a:t>
            </a:r>
          </a:p>
          <a:p>
            <a:r>
              <a:rPr lang="en-US" dirty="0" smtClean="0"/>
              <a:t>All you can do is document your procedure and take what you can get</a:t>
            </a:r>
          </a:p>
          <a:p>
            <a:r>
              <a:rPr lang="en-US" dirty="0" smtClean="0"/>
              <a:t>Like a live acquisition</a:t>
            </a:r>
          </a:p>
          <a:p>
            <a:r>
              <a:rPr lang="en-US" dirty="0" smtClean="0"/>
              <a:t>Active data is OK, but the deleted data may be largely lost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347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Chip-Off Forensics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Disassemble the SSD memory and image the material directly</a:t>
            </a:r>
          </a:p>
          <a:p>
            <a:r>
              <a:rPr lang="en-US" dirty="0" smtClean="0"/>
              <a:t>Bypassing the SSD controller</a:t>
            </a:r>
          </a:p>
          <a:p>
            <a:r>
              <a:rPr lang="en-US" dirty="0" smtClean="0"/>
              <a:t>This is a true static acquisition</a:t>
            </a:r>
          </a:p>
          <a:p>
            <a:r>
              <a:rPr lang="en-US" dirty="0" smtClean="0"/>
              <a:t>Hash value doesn't change</a:t>
            </a:r>
          </a:p>
          <a:p>
            <a:r>
              <a:rPr lang="en-US" dirty="0" smtClean="0"/>
              <a:t>Expensive, difficult, and may destroy the SSD</a:t>
            </a:r>
          </a:p>
          <a:p>
            <a:r>
              <a:rPr lang="en-US" dirty="0" smtClean="0"/>
              <a:t>Drive Savers can do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097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Chip-Off Forensics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99475"/>
            <a:ext cx="8229600" cy="1026688"/>
          </a:xfrm>
        </p:spPr>
        <p:txBody>
          <a:bodyPr/>
          <a:lstStyle/>
          <a:p>
            <a:r>
              <a:rPr lang="en-US" dirty="0" smtClean="0"/>
              <a:t>Links Ch 9o, 9p</a:t>
            </a:r>
            <a:endParaRPr lang="en-US" dirty="0"/>
          </a:p>
        </p:txBody>
      </p:sp>
      <p:pic>
        <p:nvPicPr>
          <p:cNvPr id="4" name="Picture 3" descr="CHIP_Solde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381083" cy="2941584"/>
          </a:xfrm>
          <a:prstGeom prst="rect">
            <a:avLst/>
          </a:prstGeom>
        </p:spPr>
      </p:pic>
      <p:pic>
        <p:nvPicPr>
          <p:cNvPr id="5" name="Picture 4" descr="bga-chi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09800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774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9956"/>
            <a:ext cx="8229600" cy="723679"/>
          </a:xfrm>
        </p:spPr>
        <p:txBody>
          <a:bodyPr/>
          <a:lstStyle/>
          <a:p>
            <a:r>
              <a:rPr lang="en-US" dirty="0" smtClean="0"/>
              <a:t>Link Ch 9q</a:t>
            </a:r>
            <a:endParaRPr lang="en-US" dirty="0"/>
          </a:p>
        </p:txBody>
      </p:sp>
      <p:pic>
        <p:nvPicPr>
          <p:cNvPr id="4" name="Picture 3" descr="Screen Shot 2014-03-13 at 7.23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19" y="528715"/>
            <a:ext cx="6089613" cy="487376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9522690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Windows 7 is installed on an SSD, it disables some features</a:t>
            </a:r>
          </a:p>
          <a:p>
            <a:pPr lvl="1"/>
            <a:r>
              <a:rPr lang="en-US" dirty="0" err="1" smtClean="0"/>
              <a:t>ReadyBoost</a:t>
            </a:r>
            <a:endParaRPr lang="en-US" dirty="0" smtClean="0"/>
          </a:p>
          <a:p>
            <a:pPr lvl="1"/>
            <a:r>
              <a:rPr lang="en-US" dirty="0" smtClean="0"/>
              <a:t>SuperFetch</a:t>
            </a:r>
          </a:p>
          <a:p>
            <a:pPr lvl="1"/>
            <a:r>
              <a:rPr lang="en-US" dirty="0" smtClean="0"/>
              <a:t>Automatic defragmentation</a:t>
            </a:r>
          </a:p>
          <a:p>
            <a:r>
              <a:rPr lang="en-US" dirty="0" smtClean="0"/>
              <a:t>So the </a:t>
            </a:r>
            <a:r>
              <a:rPr lang="en-US" dirty="0" err="1" smtClean="0"/>
              <a:t>Prefetch</a:t>
            </a:r>
            <a:r>
              <a:rPr lang="en-US" dirty="0" smtClean="0"/>
              <a:t> folder will be empty </a:t>
            </a:r>
          </a:p>
          <a:p>
            <a:pPr lvl="1"/>
            <a:r>
              <a:rPr lang="en-US" dirty="0" smtClean="0"/>
              <a:t>Link Ch 9s, 9t</a:t>
            </a:r>
          </a:p>
          <a:p>
            <a:r>
              <a:rPr lang="en-US" dirty="0" smtClean="0"/>
              <a:t>The book says </a:t>
            </a:r>
            <a:r>
              <a:rPr lang="en-US" dirty="0" err="1" smtClean="0"/>
              <a:t>UserAssist</a:t>
            </a:r>
            <a:r>
              <a:rPr lang="en-US" dirty="0" smtClean="0"/>
              <a:t> will be missing too</a:t>
            </a:r>
          </a:p>
          <a:p>
            <a:pPr lvl="1"/>
            <a:r>
              <a:rPr lang="en-US" dirty="0" smtClean="0"/>
              <a:t>I'd like to test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721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Virtual </a:t>
            </a:r>
            <a:r>
              <a:rPr lang="en-US" dirty="0" smtClean="0"/>
              <a:t>Machine Forensics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055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51672" cy="4525963"/>
          </a:xfrm>
        </p:spPr>
        <p:txBody>
          <a:bodyPr/>
          <a:lstStyle/>
          <a:p>
            <a:r>
              <a:rPr lang="en-US" dirty="0" smtClean="0"/>
              <a:t>Suspend a VM</a:t>
            </a:r>
          </a:p>
          <a:p>
            <a:pPr lvl="1"/>
            <a:r>
              <a:rPr lang="en-US" dirty="0" smtClean="0"/>
              <a:t>Stops it, preserves HD and RAM</a:t>
            </a:r>
            <a:endParaRPr lang="en-US" dirty="0" smtClean="0"/>
          </a:p>
          <a:p>
            <a:pPr lvl="1"/>
            <a:r>
              <a:rPr lang="en-US" dirty="0" smtClean="0"/>
              <a:t>Like Hibernate</a:t>
            </a:r>
          </a:p>
          <a:p>
            <a:r>
              <a:rPr lang="en-US" dirty="0" smtClean="0"/>
              <a:t>Copy the whole folder containing the VM</a:t>
            </a:r>
          </a:p>
          <a:p>
            <a:endParaRPr lang="en-US" dirty="0"/>
          </a:p>
        </p:txBody>
      </p:sp>
      <p:pic>
        <p:nvPicPr>
          <p:cNvPr id="4" name="Picture 3" descr="Screen Shot 2014-03-13 at 7.41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596" y="1600200"/>
            <a:ext cx="4294204" cy="370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960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Acquisition of a 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get HD, copy the virtual hard disk files</a:t>
            </a:r>
          </a:p>
          <a:p>
            <a:pPr lvl="1"/>
            <a:r>
              <a:rPr lang="en-US" dirty="0" smtClean="0"/>
              <a:t>VHD. VMDK. VDI, etc.</a:t>
            </a:r>
          </a:p>
          <a:p>
            <a:r>
              <a:rPr lang="en-US" dirty="0" smtClean="0"/>
              <a:t>Capture RAM with FTK Imager or any other live acquisition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5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Nontraditional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the evidence</a:t>
            </a:r>
          </a:p>
          <a:p>
            <a:r>
              <a:rPr lang="en-US" dirty="0" smtClean="0"/>
              <a:t>Examiner attempts to minimize the changes</a:t>
            </a:r>
          </a:p>
          <a:p>
            <a:r>
              <a:rPr lang="en-US" dirty="0" smtClean="0"/>
              <a:t>May be needed because</a:t>
            </a:r>
          </a:p>
          <a:p>
            <a:pPr lvl="1"/>
            <a:r>
              <a:rPr lang="en-US" dirty="0" smtClean="0"/>
              <a:t>Technical issues</a:t>
            </a:r>
          </a:p>
          <a:p>
            <a:pPr lvl="1"/>
            <a:r>
              <a:rPr lang="en-US" dirty="0" smtClean="0"/>
              <a:t>Organizational decision</a:t>
            </a:r>
          </a:p>
          <a:p>
            <a:pPr lvl="1"/>
            <a:r>
              <a:rPr lang="en-US" dirty="0" smtClean="0"/>
              <a:t>Whim of a 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3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Communicate with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authorization from stakeholders before using nontraditional methods</a:t>
            </a:r>
          </a:p>
          <a:p>
            <a:r>
              <a:rPr lang="en-US" dirty="0" smtClean="0"/>
              <a:t>Normal goals include</a:t>
            </a:r>
          </a:p>
          <a:p>
            <a:pPr lvl="1"/>
            <a:r>
              <a:rPr lang="en-US" dirty="0" smtClean="0"/>
              <a:t>Minimize downtime of computer you're investigating</a:t>
            </a:r>
          </a:p>
          <a:p>
            <a:pPr lvl="1"/>
            <a:r>
              <a:rPr lang="en-US" dirty="0" smtClean="0"/>
              <a:t>Preserve evidence perfectly with no changes</a:t>
            </a:r>
          </a:p>
          <a:p>
            <a:r>
              <a:rPr lang="en-US" dirty="0" smtClean="0"/>
              <a:t>If you cannot do both of those, explain that to the stakeholders and decide how to proceed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17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Corporate environment</a:t>
            </a:r>
          </a:p>
          <a:p>
            <a:pPr lvl="1"/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Legal</a:t>
            </a:r>
          </a:p>
          <a:p>
            <a:r>
              <a:rPr lang="en-US" dirty="0" smtClean="0"/>
              <a:t>Working as a contractor</a:t>
            </a:r>
          </a:p>
          <a:p>
            <a:pPr lvl="1"/>
            <a:r>
              <a:rPr lang="en-US" dirty="0" smtClean="0"/>
              <a:t>Customer</a:t>
            </a:r>
          </a:p>
          <a:p>
            <a:r>
              <a:rPr lang="en-US" dirty="0" smtClean="0"/>
              <a:t>Never assume you are authorized</a:t>
            </a:r>
          </a:p>
          <a:p>
            <a:pPr lvl="1"/>
            <a:r>
              <a:rPr lang="en-US" dirty="0" smtClean="0"/>
              <a:t>Get an explicit statement of authorization</a:t>
            </a:r>
          </a:p>
        </p:txBody>
      </p:sp>
    </p:spTree>
    <p:extLst>
      <p:ext uri="{BB962C8B-B14F-4D97-AF65-F5344CB8AC3E}">
        <p14:creationId xmlns:p14="http://schemas.microsoft.com/office/powerpoint/2010/main" val="2806277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 every investigation as if it were going to court</a:t>
            </a:r>
          </a:p>
          <a:p>
            <a:pPr lvl="1"/>
            <a:r>
              <a:rPr lang="en-US" dirty="0" smtClean="0"/>
              <a:t>Preserve evidence properly</a:t>
            </a:r>
          </a:p>
          <a:p>
            <a:r>
              <a:rPr lang="en-US" dirty="0" smtClean="0"/>
              <a:t>If you must deviate from traditional forensic procedures</a:t>
            </a:r>
          </a:p>
          <a:p>
            <a:pPr lvl="1"/>
            <a:r>
              <a:rPr lang="en-US" dirty="0" smtClean="0"/>
              <a:t>Make sure you know the reasons for doing so</a:t>
            </a:r>
          </a:p>
          <a:p>
            <a:pPr lvl="1"/>
            <a:r>
              <a:rPr lang="en-US" dirty="0" smtClean="0"/>
              <a:t>Back up your actions and decisions with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24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1710</Words>
  <Application>Microsoft Macintosh PowerPoint</Application>
  <PresentationFormat>On-screen Show (4:3)</PresentationFormat>
  <Paragraphs>281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Demo on Mac: Disk Drill</vt:lpstr>
      <vt:lpstr>Computer Forensics Infosec Pro Guide</vt:lpstr>
      <vt:lpstr>Topics</vt:lpstr>
      <vt:lpstr>What is Nontraditional Forensics?</vt:lpstr>
      <vt:lpstr>Impact on the Evidence</vt:lpstr>
      <vt:lpstr>Nontraditional Methods</vt:lpstr>
      <vt:lpstr>Communicate with Client</vt:lpstr>
      <vt:lpstr>Stakeholders</vt:lpstr>
      <vt:lpstr>Recordkeeping</vt:lpstr>
      <vt:lpstr>When and Why to Use Nontraditional Forensics</vt:lpstr>
      <vt:lpstr>Traditional Forensics</vt:lpstr>
      <vt:lpstr>Understanding Volatile System Artifacts</vt:lpstr>
      <vt:lpstr>Volatile Artifacts</vt:lpstr>
      <vt:lpstr>Incident Response and Malware Analysis</vt:lpstr>
      <vt:lpstr>Types of Malware</vt:lpstr>
      <vt:lpstr>Types of Malware</vt:lpstr>
      <vt:lpstr>Features of Malware</vt:lpstr>
      <vt:lpstr>Encrypted File Systems and Live System Imaging</vt:lpstr>
      <vt:lpstr>Encrypted File Systems</vt:lpstr>
      <vt:lpstr>Unencrypted Boot Partition</vt:lpstr>
      <vt:lpstr>BitLocker with Startup Key</vt:lpstr>
      <vt:lpstr>BitLocker with Recovery Password</vt:lpstr>
      <vt:lpstr>File and Folder-Level Encryption</vt:lpstr>
      <vt:lpstr>Self-Encrypting Drives</vt:lpstr>
      <vt:lpstr>Self-Wiping Hard Drives</vt:lpstr>
      <vt:lpstr>Challenges to Accessing Encrypted Data</vt:lpstr>
      <vt:lpstr>Encrypted Disk Detector</vt:lpstr>
      <vt:lpstr>Using Virtual Machines</vt:lpstr>
      <vt:lpstr>Simpler Way</vt:lpstr>
      <vt:lpstr>If You Don't Have the Key</vt:lpstr>
      <vt:lpstr>Dealing with Mobile Devices</vt:lpstr>
      <vt:lpstr>Types of Mobile Devices</vt:lpstr>
      <vt:lpstr>Evidence on Mobile Devices</vt:lpstr>
      <vt:lpstr>Traditional Techniques</vt:lpstr>
      <vt:lpstr>Mount Device as a Removable Drive</vt:lpstr>
      <vt:lpstr>Commercial Devices</vt:lpstr>
      <vt:lpstr>AccessData Mobile Phone Examiner</vt:lpstr>
      <vt:lpstr>Limitations of Physical Acquisition</vt:lpstr>
      <vt:lpstr>Paraben - Tabletop StrongHold Tent</vt:lpstr>
      <vt:lpstr>Forensic Soundness</vt:lpstr>
      <vt:lpstr>Working with Solid-State Drives</vt:lpstr>
      <vt:lpstr>SSD Drives</vt:lpstr>
      <vt:lpstr>SSD Popularity</vt:lpstr>
      <vt:lpstr>How SSDs Work</vt:lpstr>
      <vt:lpstr>Garbage Collection</vt:lpstr>
      <vt:lpstr>Demo on Mac: Disk Drill</vt:lpstr>
      <vt:lpstr>PowerPoint Presentation</vt:lpstr>
      <vt:lpstr>Demo on PC</vt:lpstr>
      <vt:lpstr>When Does TRIM Work?</vt:lpstr>
      <vt:lpstr>When Does TRIM Work?</vt:lpstr>
      <vt:lpstr>Meaning for Forensics</vt:lpstr>
      <vt:lpstr>Chip-Off Forensics</vt:lpstr>
      <vt:lpstr>Chip-Off Forensics</vt:lpstr>
      <vt:lpstr>PowerPoint Presentation</vt:lpstr>
      <vt:lpstr>Missing Artifacts</vt:lpstr>
      <vt:lpstr>Virtual Machine Forensics</vt:lpstr>
      <vt:lpstr>Suspend</vt:lpstr>
      <vt:lpstr>Live Acquisition of a VM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Forensics Infosec Pro Guide</dc:title>
  <dc:creator>Sam Bowne</dc:creator>
  <cp:lastModifiedBy>Sam Bowne</cp:lastModifiedBy>
  <cp:revision>181</cp:revision>
  <dcterms:created xsi:type="dcterms:W3CDTF">2014-01-13T15:00:48Z</dcterms:created>
  <dcterms:modified xsi:type="dcterms:W3CDTF">2014-03-13T15:07:36Z</dcterms:modified>
</cp:coreProperties>
</file>